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0963" y="1262441"/>
            <a:ext cx="5916930" cy="1682115"/>
          </a:xfrm>
          <a:prstGeom prst="rect">
            <a:avLst/>
          </a:prstGeom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40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用时间线形式简述科学发展史（火光与脚印），从最早的源头（公元前3000左右到1200）到21世纪。写出关键的科学突破、科学家和科学事件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5644" y="4600025"/>
            <a:ext cx="2802255" cy="386715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1575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汇报人：文小库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5644" y="5059885"/>
            <a:ext cx="2802255" cy="386715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157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2023-12-19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9125" r="19125" t="0" b="0"/>
          <a:stretch>
            <a:fillRect/>
          </a:stretch>
        </p:blipFill>
        <p:spPr>
          <a:xfrm rot="0">
            <a:off x="7092557" y="1559288"/>
            <a:ext cx="4492828" cy="4492828"/>
          </a:xfrm>
          <a:prstGeom prst="roundRect">
            <a:avLst/>
          </a:prstGeom>
        </p:spPr>
      </p:pic>
      <p:sp>
        <p:nvSpPr>
          <p:cNvPr name="Freeform 3" id="3"/>
          <p:cNvSpPr/>
          <p:nvPr/>
        </p:nvSpPr>
        <p:spPr>
          <a:xfrm rot="0">
            <a:off x="539110" y="1488377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TextBox 4" id="4"/>
          <p:cNvSpPr txBox="true"/>
          <p:nvPr/>
        </p:nvSpPr>
        <p:spPr>
          <a:xfrm rot="0">
            <a:off x="739477" y="1370655"/>
            <a:ext cx="1111026" cy="161544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Freeform 5" id="5"/>
          <p:cNvSpPr/>
          <p:nvPr/>
        </p:nvSpPr>
        <p:spPr>
          <a:xfrm rot="0">
            <a:off x="539110" y="3205847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TextBox 6" id="6"/>
          <p:cNvSpPr txBox="true"/>
          <p:nvPr/>
        </p:nvSpPr>
        <p:spPr>
          <a:xfrm rot="0">
            <a:off x="739477" y="3088125"/>
            <a:ext cx="1111026" cy="161544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Freeform 7" id="7"/>
          <p:cNvSpPr/>
          <p:nvPr/>
        </p:nvSpPr>
        <p:spPr>
          <a:xfrm rot="0">
            <a:off x="539110" y="4984278"/>
            <a:ext cx="1511760" cy="1373901"/>
          </a:xfrm>
          <a:custGeom>
            <a:avLst/>
            <a:gdLst/>
            <a:ahLst/>
            <a:cxnLst/>
            <a:rect r="r" b="b" t="t" l="l"/>
            <a:pathLst>
              <a:path h="1073360" w="1181062">
                <a:moveTo>
                  <a:pt x="0" y="0"/>
                </a:moveTo>
                <a:lnTo>
                  <a:pt x="1046892" y="0"/>
                </a:lnTo>
                <a:quadBezTo>
                  <a:pt x="1181062" y="0"/>
                  <a:pt x="1181062" y="134170"/>
                </a:quadBezTo>
                <a:lnTo>
                  <a:pt x="1181062" y="1073360"/>
                </a:lnTo>
                <a:lnTo>
                  <a:pt x="134170" y="1073360"/>
                </a:lnTo>
                <a:quadBezTo>
                  <a:pt x="0" y="1073360"/>
                  <a:pt x="0" y="939190"/>
                </a:quad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TextBox 8" id="8"/>
          <p:cNvSpPr txBox="true"/>
          <p:nvPr/>
        </p:nvSpPr>
        <p:spPr>
          <a:xfrm rot="0">
            <a:off x="739477" y="4866556"/>
            <a:ext cx="1111026" cy="161544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true" sz="577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8535" y="1715158"/>
            <a:ext cx="4235703" cy="13411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文艺复兴时期，实验方法和观察方法逐渐被引入科学研究，推动了科学方法的普及和发展。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8535" y="1250513"/>
            <a:ext cx="4219575" cy="6286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推动了科学方法的普及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8535" y="3368732"/>
            <a:ext cx="4235703" cy="13411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文艺复兴时期的科学家们通过观察和实验，积累了大量的科学知识，为现代科学的发展提供了基础。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48535" y="2928472"/>
            <a:ext cx="4219575" cy="6286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促进了科学知识的积累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48535" y="5134585"/>
            <a:ext cx="4235703" cy="13411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文艺复兴时期的艺术家和科学家们对自然现象充满了好奇心，推动了人们对自然界的探索和研究。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8535" y="4694325"/>
            <a:ext cx="4219575" cy="6286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激发了人们对自然的好奇心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6" id="16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6" id="36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文艺复兴对科学发展的影响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0116" y="1920284"/>
            <a:ext cx="5716905" cy="31775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9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68994" y="4026144"/>
            <a:ext cx="3735705" cy="5867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40000"/>
              </a:lnSpc>
              <a:spcBef>
                <a:spcPts val="375"/>
              </a:spcBef>
            </a:pPr>
            <a:r>
              <a:rPr lang="en-US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6960" y="2046014"/>
            <a:ext cx="6831330" cy="19773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49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1700年-1900年：工业革命与科学的飞速发展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49579" y="1319127"/>
            <a:ext cx="5106411" cy="51064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5667" r="15667" t="0"/>
          <a:stretch>
            <a:fillRect/>
          </a:stretch>
        </p:blipFill>
        <p:spPr>
          <a:xfrm rot="0">
            <a:off x="-484350" y="1584357"/>
            <a:ext cx="4575952" cy="4575952"/>
          </a:xfrm>
          <a:prstGeom prst="ellipse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935912" y="509596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5" id="5"/>
          <p:cNvSpPr txBox="true"/>
          <p:nvPr/>
        </p:nvSpPr>
        <p:spPr>
          <a:xfrm rot="0">
            <a:off x="4935912" y="5251464"/>
            <a:ext cx="964530" cy="682752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74571" y="4851539"/>
            <a:ext cx="5683179" cy="7315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铁路和公路的建设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74571" y="5341007"/>
            <a:ext cx="5486256" cy="97536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铁路和公路的建设促进了交通运输的发展，加强了各地的联系和交流。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4935912" y="181958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9" id="9"/>
          <p:cNvSpPr txBox="true"/>
          <p:nvPr/>
        </p:nvSpPr>
        <p:spPr>
          <a:xfrm rot="0">
            <a:off x="4935912" y="1975084"/>
            <a:ext cx="964530" cy="682752"/>
          </a:xfrm>
          <a:prstGeom prst="rect">
            <a:avLst/>
          </a:prstGeom>
        </p:spPr>
        <p:txBody>
          <a:bodyPr anchor="ctr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4571" y="1538583"/>
            <a:ext cx="5683179" cy="7315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蒸汽机的发明和应用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4571" y="2003667"/>
            <a:ext cx="5486256" cy="97536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蒸汽机的发展和应用为工业生产提供了强大的动力，推动了工业化的进程。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4935912" y="3457771"/>
            <a:ext cx="993758" cy="993758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13" id="13"/>
          <p:cNvSpPr txBox="true"/>
          <p:nvPr/>
        </p:nvSpPr>
        <p:spPr>
          <a:xfrm rot="0">
            <a:off x="4935912" y="3613274"/>
            <a:ext cx="964530" cy="682752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4571" y="3188965"/>
            <a:ext cx="5683179" cy="73152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true" sz="1606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纺织机械的改进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4571" y="3666241"/>
            <a:ext cx="5486256" cy="97536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纺织机械的改进提高了生产效率，降低了生产成本，为纺织工业的发展奠定了基础。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7" id="1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7" id="3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工业革命时期的科学成就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90089" y="1514981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3" id="3"/>
          <p:cNvSpPr txBox="true"/>
          <p:nvPr/>
        </p:nvSpPr>
        <p:spPr>
          <a:xfrm rot="0">
            <a:off x="990089" y="4677159"/>
            <a:ext cx="2409825" cy="1047750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改进了蒸汽机，使其成为工业生产的主要动力来源。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0089" y="3829496"/>
            <a:ext cx="2409825" cy="447675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詹姆斯·瓦特</a:t>
            </a:r>
          </a:p>
        </p:txBody>
      </p:sp>
      <p:cxnSp>
        <p:nvCxnSpPr>
          <p:cNvPr name="Connector 5" id="5"/>
          <p:cNvCxnSpPr/>
          <p:nvPr/>
        </p:nvCxnSpPr>
        <p:spPr>
          <a:xfrm>
            <a:off x="1095003" y="4507169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6" id="6"/>
          <p:cNvCxnSpPr/>
          <p:nvPr/>
        </p:nvCxnSpPr>
        <p:spPr>
          <a:xfrm>
            <a:off x="3569918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7" id="7"/>
          <p:cNvSpPr/>
          <p:nvPr/>
        </p:nvSpPr>
        <p:spPr>
          <a:xfrm rot="0">
            <a:off x="3687773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8" id="8"/>
          <p:cNvSpPr/>
          <p:nvPr/>
        </p:nvSpPr>
        <p:spPr>
          <a:xfrm rot="0">
            <a:off x="4671297" y="1454147"/>
            <a:ext cx="932011" cy="932011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r="0" t="9473" b="9473"/>
          <a:stretch>
            <a:fillRect/>
          </a:stretch>
        </p:blipFill>
        <p:spPr>
          <a:xfrm rot="0">
            <a:off x="5039938" y="1393187"/>
            <a:ext cx="2231507" cy="2231507"/>
          </a:xfrm>
          <a:prstGeom prst="ellipse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71297" y="3829496"/>
            <a:ext cx="2409825" cy="447675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迈克尔·法拉第</a:t>
            </a:r>
          </a:p>
        </p:txBody>
      </p:sp>
      <p:cxnSp>
        <p:nvCxnSpPr>
          <p:cNvPr name="Connector 11" id="11"/>
          <p:cNvCxnSpPr/>
          <p:nvPr/>
        </p:nvCxnSpPr>
        <p:spPr>
          <a:xfrm>
            <a:off x="4776211" y="4446335"/>
            <a:ext cx="2676821" cy="0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name="Connector 12" id="12"/>
          <p:cNvCxnSpPr/>
          <p:nvPr/>
        </p:nvCxnSpPr>
        <p:spPr>
          <a:xfrm>
            <a:off x="7251125" y="4041523"/>
            <a:ext cx="207264" cy="0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name="Freeform 13" id="13"/>
          <p:cNvSpPr/>
          <p:nvPr/>
        </p:nvSpPr>
        <p:spPr>
          <a:xfrm rot="0">
            <a:off x="7368981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AutoShape 14" id="14"/>
          <p:cNvSpPr/>
          <p:nvPr/>
        </p:nvSpPr>
        <p:spPr>
          <a:xfrm rot="0">
            <a:off x="8373015" y="1454147"/>
            <a:ext cx="932011" cy="932011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t="1855" b="1855"/>
          <a:stretch>
            <a:fillRect/>
          </a:stretch>
        </p:blipFill>
        <p:spPr>
          <a:xfrm rot="0">
            <a:off x="8741656" y="1393187"/>
            <a:ext cx="2231507" cy="2231507"/>
          </a:xfrm>
          <a:prstGeom prst="ellipse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373015" y="3829496"/>
            <a:ext cx="2409825" cy="447675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96000"/>
              </a:lnSpc>
            </a:pPr>
            <a:r>
              <a:rPr lang="en-US" b="true" sz="20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查尔斯·达尔文</a:t>
            </a:r>
          </a:p>
        </p:txBody>
      </p:sp>
      <p:cxnSp>
        <p:nvCxnSpPr>
          <p:cNvPr name="Connector 17" id="17"/>
          <p:cNvCxnSpPr/>
          <p:nvPr/>
        </p:nvCxnSpPr>
        <p:spPr>
          <a:xfrm>
            <a:off x="8477928" y="4446335"/>
            <a:ext cx="2676821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8" id="18"/>
          <p:cNvCxnSpPr/>
          <p:nvPr/>
        </p:nvCxnSpPr>
        <p:spPr>
          <a:xfrm>
            <a:off x="10952843" y="4041523"/>
            <a:ext cx="207264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Freeform 19" id="19"/>
          <p:cNvSpPr/>
          <p:nvPr/>
        </p:nvSpPr>
        <p:spPr>
          <a:xfrm rot="0">
            <a:off x="11070699" y="3947812"/>
            <a:ext cx="151723" cy="187422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0"/>
                </a:moveTo>
                <a:lnTo>
                  <a:pt x="762000" y="0"/>
                </a:lnTo>
                <a:lnTo>
                  <a:pt x="1905000" y="952500"/>
                </a:lnTo>
                <a:lnTo>
                  <a:pt x="762000" y="1905000"/>
                </a:lnTo>
                <a:lnTo>
                  <a:pt x="0" y="1905000"/>
                </a:lnTo>
                <a:lnTo>
                  <a:pt x="1143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rcRect t="7910" b="7910"/>
          <a:stretch>
            <a:fillRect/>
          </a:stretch>
        </p:blipFill>
        <p:spPr>
          <a:xfrm rot="0">
            <a:off x="1358558" y="1454147"/>
            <a:ext cx="2231507" cy="2231507"/>
          </a:xfrm>
          <a:prstGeom prst="ellipse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671297" y="4677159"/>
            <a:ext cx="2409825" cy="1047750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发现了电磁感应原理，为电力工业的发展奠定了基础。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73015" y="4677159"/>
            <a:ext cx="2409825" cy="1047750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just">
              <a:lnSpc>
                <a:spcPct val="96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提出了生物进化论，对生物学的发展产生了深远影响。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2065" y="1604894"/>
            <a:ext cx="581025" cy="457200"/>
          </a:xfrm>
          <a:prstGeom prst="rect">
            <a:avLst/>
          </a:prstGeom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0347" y="1604894"/>
            <a:ext cx="578298" cy="437007"/>
          </a:xfrm>
          <a:prstGeom prst="rect">
            <a:avLst/>
          </a:prstGeom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0564" y="1604894"/>
            <a:ext cx="581025" cy="457200"/>
          </a:xfrm>
          <a:prstGeom prst="rect">
            <a:avLst/>
          </a:prstGeom>
        </p:spPr>
        <p:txBody>
          <a:bodyPr anchor="ctr" rtlCol="false" lIns="114300" rIns="114300" tIns="57150" bIns="57150" anchorCtr="tru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b="true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7" id="2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7" id="3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8" id="3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9" id="3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0" id="4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1" id="4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2" id="4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3" id="4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4" id="4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5" id="4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6" id="4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47" id="4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工业革命时期的科学家及其贡献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982796" y="3170591"/>
            <a:ext cx="5783287" cy="1172718"/>
            <a:chOff x="5982796" y="3170591"/>
            <a:chExt cx="5783287" cy="11727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982796" y="3170591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促进了社会经济的发展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5982796" y="3641126"/>
              <a:ext cx="5783287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工业革命推动了社会经济的快速发展，为资本主义国家的崛起奠定了基础。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>
            <a:off x="5982796" y="4823246"/>
            <a:ext cx="5783287" cy="1172718"/>
            <a:chOff x="5982796" y="4823246"/>
            <a:chExt cx="5783287" cy="11727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982796" y="4823246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改变了人们的生活方式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982796" y="5293781"/>
              <a:ext cx="5783287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工业革命改变了人们的生活方式，使人们的生活更加便捷和舒适。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4805646" y="4913047"/>
            <a:ext cx="810236" cy="81023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grpSp>
        <p:nvGrpSpPr>
          <p:cNvPr name="Group 9" id="9"/>
          <p:cNvGrpSpPr/>
          <p:nvPr/>
        </p:nvGrpSpPr>
        <p:grpSpPr>
          <a:xfrm>
            <a:off x="5982796" y="1521950"/>
            <a:ext cx="5687135" cy="1172718"/>
            <a:chOff x="5982796" y="1521950"/>
            <a:chExt cx="5687135" cy="11727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982796" y="1521950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推动了科学技术的进步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982796" y="1992485"/>
              <a:ext cx="5687135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工业革命时期，科学技术得到了飞速发展，许多重要的科学理论和发现都是在这一时期产生的。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4805646" y="3272584"/>
            <a:ext cx="810236" cy="8102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13" id="13"/>
          <p:cNvSpPr/>
          <p:nvPr/>
        </p:nvSpPr>
        <p:spPr>
          <a:xfrm rot="0">
            <a:off x="4805646" y="1611485"/>
            <a:ext cx="810236" cy="81023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AutoShape 14" id="14"/>
          <p:cNvSpPr/>
          <p:nvPr/>
        </p:nvSpPr>
        <p:spPr>
          <a:xfrm rot="0">
            <a:off x="641457" y="1735931"/>
            <a:ext cx="3722789" cy="3981079"/>
          </a:xfrm>
          <a:prstGeom prst="rect">
            <a:avLst/>
          </a:prstGeom>
          <a:solidFill>
            <a:schemeClr val="accent1">
              <a:alpha val="94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Freeform 15" id="15"/>
          <p:cNvSpPr/>
          <p:nvPr/>
        </p:nvSpPr>
        <p:spPr>
          <a:xfrm rot="0">
            <a:off x="5014447" y="3486249"/>
            <a:ext cx="391670" cy="39167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16" id="16"/>
          <p:cNvSpPr/>
          <p:nvPr/>
        </p:nvSpPr>
        <p:spPr>
          <a:xfrm rot="0">
            <a:off x="5014447" y="1795508"/>
            <a:ext cx="391670" cy="39167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17" id="17"/>
          <p:cNvSpPr/>
          <p:nvPr/>
        </p:nvSpPr>
        <p:spPr>
          <a:xfrm rot="0">
            <a:off x="5026640" y="5128951"/>
            <a:ext cx="378428" cy="378428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09550" y="0"/>
                </a:moveTo>
                <a:cubicBezTo>
                  <a:pt x="156943" y="0"/>
                  <a:pt x="114300" y="42643"/>
                  <a:pt x="114300" y="95250"/>
                </a:cubicBezTo>
                <a:cubicBezTo>
                  <a:pt x="114300" y="101213"/>
                  <a:pt x="114852" y="107042"/>
                  <a:pt x="115900" y="112700"/>
                </a:cubicBezTo>
                <a:lnTo>
                  <a:pt x="0" y="228600"/>
                </a:lnTo>
                <a:lnTo>
                  <a:pt x="0" y="285750"/>
                </a:lnTo>
                <a:cubicBezTo>
                  <a:pt x="0" y="296275"/>
                  <a:pt x="8525" y="304800"/>
                  <a:pt x="19050" y="304800"/>
                </a:cubicBezTo>
                <a:lnTo>
                  <a:pt x="38100" y="30480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200" y="247650"/>
                </a:lnTo>
                <a:lnTo>
                  <a:pt x="114300" y="247650"/>
                </a:lnTo>
                <a:lnTo>
                  <a:pt x="114300" y="209550"/>
                </a:lnTo>
                <a:lnTo>
                  <a:pt x="152400" y="209550"/>
                </a:lnTo>
                <a:lnTo>
                  <a:pt x="177117" y="184833"/>
                </a:lnTo>
                <a:cubicBezTo>
                  <a:pt x="187242" y="188500"/>
                  <a:pt x="198158" y="190500"/>
                  <a:pt x="209550" y="190500"/>
                </a:cubicBezTo>
                <a:cubicBezTo>
                  <a:pt x="262157" y="190500"/>
                  <a:pt x="304800" y="147857"/>
                  <a:pt x="304800" y="95250"/>
                </a:cubicBezTo>
                <a:cubicBezTo>
                  <a:pt x="304800" y="42643"/>
                  <a:pt x="262157" y="0"/>
                  <a:pt x="209550" y="0"/>
                </a:cubicBezTo>
                <a:close/>
                <a:moveTo>
                  <a:pt x="238087" y="95288"/>
                </a:moveTo>
                <a:cubicBezTo>
                  <a:pt x="222304" y="95288"/>
                  <a:pt x="209512" y="82496"/>
                  <a:pt x="209512" y="66713"/>
                </a:cubicBezTo>
                <a:cubicBezTo>
                  <a:pt x="209512" y="50930"/>
                  <a:pt x="222304" y="38138"/>
                  <a:pt x="238087" y="38138"/>
                </a:cubicBezTo>
                <a:cubicBezTo>
                  <a:pt x="253870" y="38138"/>
                  <a:pt x="266662" y="50930"/>
                  <a:pt x="266662" y="66713"/>
                </a:cubicBezTo>
                <a:cubicBezTo>
                  <a:pt x="266662" y="82496"/>
                  <a:pt x="253870" y="95288"/>
                  <a:pt x="238087" y="95288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100000"/>
          </a:blip>
          <a:srcRect t="694" b="694"/>
          <a:stretch>
            <a:fillRect/>
          </a:stretch>
        </p:blipFill>
        <p:spPr>
          <a:xfrm rot="0">
            <a:off x="641457" y="1883900"/>
            <a:ext cx="3722789" cy="3671085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0" id="20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7" id="37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8" id="38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9" id="39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40" id="40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工业革命对科学发展的影响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0116" y="1920284"/>
            <a:ext cx="5716905" cy="31775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9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68994" y="4026144"/>
            <a:ext cx="3735705" cy="5867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40000"/>
              </a:lnSpc>
              <a:spcBef>
                <a:spcPts val="375"/>
              </a:spcBef>
            </a:pPr>
            <a:r>
              <a:rPr lang="en-US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6960" y="2046014"/>
            <a:ext cx="6831330" cy="19773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49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1900年-21世纪：现代科学的崛起与进步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9006" y="4720386"/>
            <a:ext cx="2415272" cy="370409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物理学</a:t>
            </a:r>
            <a:endParaRPr lang="en-US" sz="1100"/>
          </a:p>
        </p:txBody>
      </p:sp>
      <p:sp>
        <p:nvSpPr>
          <p:cNvPr name="AutoShape 3" id="3"/>
          <p:cNvSpPr/>
          <p:nvPr/>
        </p:nvSpPr>
        <p:spPr>
          <a:xfrm rot="0">
            <a:off x="3575643" y="4720386"/>
            <a:ext cx="2415272" cy="370409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化学</a:t>
            </a:r>
            <a:endParaRPr lang="en-US" sz="1100"/>
          </a:p>
        </p:txBody>
      </p:sp>
      <p:sp>
        <p:nvSpPr>
          <p:cNvPr name="AutoShape 4" id="4"/>
          <p:cNvSpPr/>
          <p:nvPr/>
        </p:nvSpPr>
        <p:spPr>
          <a:xfrm rot="0">
            <a:off x="6220535" y="4720386"/>
            <a:ext cx="2415272" cy="370409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生物学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>
            <a:off x="8927174" y="4720386"/>
            <a:ext cx="2415272" cy="370409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ctr"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信息技术</a:t>
            </a:r>
            <a:endParaRPr lang="en-US" sz="1100"/>
          </a:p>
        </p:txBody>
      </p:sp>
      <p:grpSp>
        <p:nvGrpSpPr>
          <p:cNvPr name="Group 6" id="6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7" id="7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8" id="8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9" id="9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0" id="10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1" id="11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2" id="12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3" id="13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4" id="14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5" id="15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6" id="16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27" id="27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现代科学的成就与突破</a:t>
              </a: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rcRect t="116" b="116"/>
          <a:stretch>
            <a:fillRect/>
          </a:stretch>
        </p:blipFill>
        <p:spPr>
          <a:xfrm rot="0">
            <a:off x="892584" y="1337857"/>
            <a:ext cx="2465519" cy="245982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rcRect l="12413" r="12413"/>
          <a:stretch>
            <a:fillRect/>
          </a:stretch>
        </p:blipFill>
        <p:spPr>
          <a:xfrm rot="0">
            <a:off x="3570781" y="1337857"/>
            <a:ext cx="2465519" cy="245982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rcRect l="12413" r="12413"/>
          <a:stretch>
            <a:fillRect/>
          </a:stretch>
        </p:blipFill>
        <p:spPr>
          <a:xfrm rot="0">
            <a:off x="6248977" y="1337857"/>
            <a:ext cx="2465519" cy="2459823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rcRect l="1262" r="1262"/>
          <a:stretch>
            <a:fillRect/>
          </a:stretch>
        </p:blipFill>
        <p:spPr>
          <a:xfrm rot="0">
            <a:off x="8927174" y="1337857"/>
            <a:ext cx="2465519" cy="2459823"/>
          </a:xfrm>
          <a:prstGeom prst="rect">
            <a:avLst/>
          </a:prstGeom>
        </p:spPr>
      </p:pic>
      <p:sp>
        <p:nvSpPr>
          <p:cNvPr name="AutoShape 32" id="32"/>
          <p:cNvSpPr/>
          <p:nvPr/>
        </p:nvSpPr>
        <p:spPr>
          <a:xfrm rot="0">
            <a:off x="1410969" y="3111016"/>
            <a:ext cx="1428750" cy="1428750"/>
          </a:xfrm>
          <a:prstGeom prst="rect">
            <a:avLst/>
          </a:prstGeom>
          <a:solidFill>
            <a:schemeClr val="accent1">
              <a:alpha val="7225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33" id="33"/>
          <p:cNvSpPr/>
          <p:nvPr/>
        </p:nvSpPr>
        <p:spPr>
          <a:xfrm rot="0">
            <a:off x="4089165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34" id="34"/>
          <p:cNvSpPr/>
          <p:nvPr/>
        </p:nvSpPr>
        <p:spPr>
          <a:xfrm rot="0">
            <a:off x="9445558" y="3111016"/>
            <a:ext cx="1428750" cy="1428750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35" id="35"/>
          <p:cNvSpPr/>
          <p:nvPr/>
        </p:nvSpPr>
        <p:spPr>
          <a:xfrm rot="0">
            <a:off x="6767362" y="3111016"/>
            <a:ext cx="1428750" cy="1428750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36" id="36"/>
          <p:cNvSpPr txBox="true"/>
          <p:nvPr/>
        </p:nvSpPr>
        <p:spPr>
          <a:xfrm rot="0">
            <a:off x="1441168" y="3500231"/>
            <a:ext cx="1368351" cy="6819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21550" y="3500231"/>
            <a:ext cx="1363980" cy="6819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799747" y="3500231"/>
            <a:ext cx="1363980" cy="6819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77944" y="3500231"/>
            <a:ext cx="1363980" cy="6819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name="AutoShape 40" id="40"/>
          <p:cNvSpPr/>
          <p:nvPr/>
        </p:nvSpPr>
        <p:spPr>
          <a:xfrm rot="0">
            <a:off x="917707" y="5153111"/>
            <a:ext cx="2415273" cy="999925"/>
          </a:xfrm>
          <a:prstGeom prst="rect">
            <a:avLst/>
          </a:prstGeom>
        </p:spPr>
        <p:txBody>
          <a:bodyPr anchor="t" rtlCol="false" tIns="45720" lIns="91440" bIns="45720" rIns="91440" anchorCtr="true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量子力学与相对论的建立，解释了微观粒子与宏观宇宙的运动规律。</a:t>
            </a:r>
            <a:endParaRPr lang="en-US" sz="1100"/>
          </a:p>
        </p:txBody>
      </p:sp>
      <p:sp>
        <p:nvSpPr>
          <p:cNvPr name="AutoShape 41" id="41"/>
          <p:cNvSpPr/>
          <p:nvPr/>
        </p:nvSpPr>
        <p:spPr>
          <a:xfrm rot="0">
            <a:off x="3595904" y="5153111"/>
            <a:ext cx="2415273" cy="999925"/>
          </a:xfrm>
          <a:prstGeom prst="rect">
            <a:avLst/>
          </a:prstGeom>
        </p:spPr>
        <p:txBody>
          <a:bodyPr anchor="t" rtlCol="false" tIns="45720" lIns="91440" bIns="45720" rIns="91440" anchorCtr="true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发现元素周期表，合成新材料与新药物。</a:t>
            </a:r>
            <a:endParaRPr lang="en-US" sz="1100"/>
          </a:p>
        </p:txBody>
      </p:sp>
      <p:sp>
        <p:nvSpPr>
          <p:cNvPr name="AutoShape 42" id="42"/>
          <p:cNvSpPr/>
          <p:nvPr/>
        </p:nvSpPr>
        <p:spPr>
          <a:xfrm rot="0">
            <a:off x="6274100" y="5153111"/>
            <a:ext cx="2415273" cy="999925"/>
          </a:xfrm>
          <a:prstGeom prst="rect">
            <a:avLst/>
          </a:prstGeom>
        </p:spPr>
        <p:txBody>
          <a:bodyPr anchor="t" rtlCol="false" tIns="45720" lIns="91440" bIns="45720" rIns="91440" anchorCtr="true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DNA双螺旋结构的发现，为遗传学与分子生物学的发展奠定基础。</a:t>
            </a:r>
            <a:endParaRPr lang="en-US" sz="1100"/>
          </a:p>
        </p:txBody>
      </p:sp>
      <p:sp>
        <p:nvSpPr>
          <p:cNvPr name="AutoShape 43" id="43"/>
          <p:cNvSpPr/>
          <p:nvPr/>
        </p:nvSpPr>
        <p:spPr>
          <a:xfrm rot="0">
            <a:off x="8952297" y="5153111"/>
            <a:ext cx="2415273" cy="999925"/>
          </a:xfrm>
          <a:prstGeom prst="rect">
            <a:avLst/>
          </a:prstGeom>
        </p:spPr>
        <p:txBody>
          <a:bodyPr anchor="t" rtlCol="false" tIns="45720" lIns="91440" bIns="45720" rIns="91440" anchorCtr="true" wrap="square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计算机、互联网与人工智能的发展，改变了人类生活与工作方式。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18874" y="1454724"/>
            <a:ext cx="4632960" cy="2072640"/>
          </a:xfrm>
          <a:prstGeom prst="rect">
            <a:avLst/>
          </a:prstGeom>
          <a:solidFill>
            <a:schemeClr val="lt1">
              <a:alpha val="60000"/>
            </a:schemeClr>
          </a:solidFill>
          <a:ln w="6286">
            <a:solidFill>
              <a:schemeClr val="dk2">
                <a:alpha val="60000"/>
              </a:schemeClr>
            </a:solidFill>
            <a:prstDash val="solid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sp>
        <p:nvSpPr>
          <p:cNvPr name="TextBox 3" id="3"/>
          <p:cNvSpPr txBox="true"/>
          <p:nvPr/>
        </p:nvSpPr>
        <p:spPr>
          <a:xfrm rot="0">
            <a:off x="1267642" y="1942922"/>
            <a:ext cx="4521094" cy="55587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阿尔伯特·爱因斯坦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272" y="2413457"/>
            <a:ext cx="3905833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相对论的创立者，为现代宇宙学与天体物理学的发展奠定基础。</a:t>
            </a:r>
          </a:p>
        </p:txBody>
      </p:sp>
      <p:sp>
        <p:nvSpPr>
          <p:cNvPr name="AutoShape 5" id="5"/>
          <p:cNvSpPr/>
          <p:nvPr/>
        </p:nvSpPr>
        <p:spPr>
          <a:xfrm rot="2700000">
            <a:off x="3139895" y="1059265"/>
            <a:ext cx="790918" cy="790918"/>
          </a:xfrm>
          <a:prstGeom prst="roundRect">
            <a:avLst>
              <a:gd fmla="val 16667" name="adj"/>
            </a:avLst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Freeform 6" id="6"/>
          <p:cNvSpPr/>
          <p:nvPr/>
        </p:nvSpPr>
        <p:spPr>
          <a:xfrm rot="0">
            <a:off x="3264136" y="1220082"/>
            <a:ext cx="542436" cy="530244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0031" y="114795"/>
                </a:moveTo>
                <a:lnTo>
                  <a:pt x="147647" y="273187"/>
                </a:lnTo>
                <a:lnTo>
                  <a:pt x="96469" y="114795"/>
                </a:lnTo>
                <a:lnTo>
                  <a:pt x="20031" y="114795"/>
                </a:lnTo>
                <a:close/>
                <a:moveTo>
                  <a:pt x="110338" y="114795"/>
                </a:moveTo>
                <a:lnTo>
                  <a:pt x="155534" y="273510"/>
                </a:lnTo>
                <a:lnTo>
                  <a:pt x="194424" y="114795"/>
                </a:lnTo>
                <a:lnTo>
                  <a:pt x="110338" y="114795"/>
                </a:lnTo>
                <a:close/>
                <a:moveTo>
                  <a:pt x="162411" y="273187"/>
                </a:moveTo>
                <a:lnTo>
                  <a:pt x="285264" y="114795"/>
                </a:lnTo>
                <a:lnTo>
                  <a:pt x="209417" y="114795"/>
                </a:lnTo>
                <a:lnTo>
                  <a:pt x="162411" y="273187"/>
                </a:lnTo>
                <a:close/>
                <a:moveTo>
                  <a:pt x="285550" y="104432"/>
                </a:moveTo>
                <a:lnTo>
                  <a:pt x="248717" y="41453"/>
                </a:lnTo>
                <a:lnTo>
                  <a:pt x="211865" y="104432"/>
                </a:lnTo>
                <a:lnTo>
                  <a:pt x="285550" y="104432"/>
                </a:lnTo>
                <a:close/>
                <a:moveTo>
                  <a:pt x="237134" y="37843"/>
                </a:moveTo>
                <a:lnTo>
                  <a:pt x="163449" y="37843"/>
                </a:lnTo>
                <a:lnTo>
                  <a:pt x="200282" y="102984"/>
                </a:lnTo>
                <a:lnTo>
                  <a:pt x="237134" y="37843"/>
                </a:lnTo>
                <a:close/>
                <a:moveTo>
                  <a:pt x="188957" y="104432"/>
                </a:moveTo>
                <a:lnTo>
                  <a:pt x="152124" y="41453"/>
                </a:lnTo>
                <a:lnTo>
                  <a:pt x="115281" y="104432"/>
                </a:lnTo>
                <a:lnTo>
                  <a:pt x="188957" y="104432"/>
                </a:lnTo>
                <a:close/>
                <a:moveTo>
                  <a:pt x="141341" y="37843"/>
                </a:moveTo>
                <a:lnTo>
                  <a:pt x="67666" y="37843"/>
                </a:lnTo>
                <a:lnTo>
                  <a:pt x="104508" y="102984"/>
                </a:lnTo>
                <a:lnTo>
                  <a:pt x="141341" y="37843"/>
                </a:lnTo>
                <a:close/>
                <a:moveTo>
                  <a:pt x="56093" y="41453"/>
                </a:moveTo>
                <a:lnTo>
                  <a:pt x="19260" y="104432"/>
                </a:lnTo>
                <a:lnTo>
                  <a:pt x="92935" y="104432"/>
                </a:lnTo>
                <a:lnTo>
                  <a:pt x="56093" y="4145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cxnSp>
        <p:nvCxnSpPr>
          <p:cNvPr name="Connector 7" id="7"/>
          <p:cNvCxnSpPr/>
          <p:nvPr/>
        </p:nvCxnSpPr>
        <p:spPr>
          <a:xfrm flipV="true">
            <a:off x="6220648" y="2346968"/>
            <a:ext cx="0" cy="3305393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len="lg" type="triangle" w="lg"/>
            <a:tailEnd len="lg" type="triangle" w="lg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8" id="8"/>
          <p:cNvCxnSpPr/>
          <p:nvPr/>
        </p:nvCxnSpPr>
        <p:spPr>
          <a:xfrm>
            <a:off x="4684480" y="3999665"/>
            <a:ext cx="3072335" cy="0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len="lg" type="triangle" w="lg"/>
            <a:tailEnd len="lg" type="triangle" w="lg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9" id="9"/>
          <p:cNvSpPr/>
          <p:nvPr/>
        </p:nvSpPr>
        <p:spPr>
          <a:xfrm rot="0">
            <a:off x="6589461" y="1454724"/>
            <a:ext cx="4632960" cy="2072640"/>
          </a:xfrm>
          <a:prstGeom prst="rect">
            <a:avLst/>
          </a:prstGeom>
          <a:solidFill>
            <a:schemeClr val="lt1">
              <a:alpha val="60000"/>
            </a:schemeClr>
          </a:solidFill>
          <a:ln w="6286">
            <a:solidFill>
              <a:schemeClr val="dk2">
                <a:alpha val="60000"/>
              </a:schemeClr>
            </a:solidFill>
            <a:prstDash val="solid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sp>
        <p:nvSpPr>
          <p:cNvPr name="TextBox 10" id="10"/>
          <p:cNvSpPr txBox="true"/>
          <p:nvPr/>
        </p:nvSpPr>
        <p:spPr>
          <a:xfrm rot="0">
            <a:off x="6638230" y="1942922"/>
            <a:ext cx="4521094" cy="55587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玛丽·居里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5860" y="2413457"/>
            <a:ext cx="3905833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放射性研究的先驱，发现镭与钋元素，为放射治疗的发展做出贡献。</a:t>
            </a:r>
          </a:p>
        </p:txBody>
      </p:sp>
      <p:sp>
        <p:nvSpPr>
          <p:cNvPr name="AutoShape 12" id="12"/>
          <p:cNvSpPr/>
          <p:nvPr/>
        </p:nvSpPr>
        <p:spPr>
          <a:xfrm rot="2700000">
            <a:off x="8510482" y="1059265"/>
            <a:ext cx="790918" cy="790918"/>
          </a:xfrm>
          <a:prstGeom prst="roundRect">
            <a:avLst>
              <a:gd fmla="val 16667" name="adj"/>
            </a:avLst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13" id="13"/>
          <p:cNvSpPr/>
          <p:nvPr/>
        </p:nvSpPr>
        <p:spPr>
          <a:xfrm rot="0">
            <a:off x="1218874" y="4270883"/>
            <a:ext cx="4632960" cy="2072640"/>
          </a:xfrm>
          <a:prstGeom prst="rect">
            <a:avLst/>
          </a:prstGeom>
          <a:solidFill>
            <a:schemeClr val="lt1">
              <a:alpha val="60000"/>
            </a:schemeClr>
          </a:solidFill>
          <a:ln w="6286">
            <a:solidFill>
              <a:schemeClr val="dk2">
                <a:alpha val="60000"/>
              </a:schemeClr>
            </a:solidFill>
            <a:prstDash val="solid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sp>
        <p:nvSpPr>
          <p:cNvPr name="TextBox 14" id="14"/>
          <p:cNvSpPr txBox="true"/>
          <p:nvPr/>
        </p:nvSpPr>
        <p:spPr>
          <a:xfrm rot="0">
            <a:off x="1267642" y="4759081"/>
            <a:ext cx="4521094" cy="55587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沃森与克里克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5272" y="5229616"/>
            <a:ext cx="3905833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DNA双螺旋结构的发现者，为遗传学与分子生物学的发展做出重要贡献。</a:t>
            </a:r>
          </a:p>
        </p:txBody>
      </p:sp>
      <p:sp>
        <p:nvSpPr>
          <p:cNvPr name="AutoShape 16" id="16"/>
          <p:cNvSpPr/>
          <p:nvPr/>
        </p:nvSpPr>
        <p:spPr>
          <a:xfrm rot="2700000">
            <a:off x="3139895" y="3875423"/>
            <a:ext cx="790918" cy="790918"/>
          </a:xfrm>
          <a:prstGeom prst="roundRect">
            <a:avLst>
              <a:gd fmla="val 16667" name="adj"/>
            </a:avLst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17" id="17"/>
          <p:cNvSpPr/>
          <p:nvPr/>
        </p:nvSpPr>
        <p:spPr>
          <a:xfrm rot="0">
            <a:off x="6589461" y="4270883"/>
            <a:ext cx="4632960" cy="2072640"/>
          </a:xfrm>
          <a:prstGeom prst="rect">
            <a:avLst/>
          </a:prstGeom>
          <a:solidFill>
            <a:schemeClr val="lt1">
              <a:alpha val="60000"/>
            </a:schemeClr>
          </a:solidFill>
          <a:ln w="6286">
            <a:solidFill>
              <a:schemeClr val="dk2">
                <a:alpha val="60000"/>
              </a:schemeClr>
            </a:solidFill>
            <a:prstDash val="solid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sp>
        <p:nvSpPr>
          <p:cNvPr name="TextBox 18" id="18"/>
          <p:cNvSpPr txBox="true"/>
          <p:nvPr/>
        </p:nvSpPr>
        <p:spPr>
          <a:xfrm rot="0">
            <a:off x="6638230" y="4759081"/>
            <a:ext cx="4521094" cy="55587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32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艾伦·图灵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5860" y="5229616"/>
            <a:ext cx="3905833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计算机科学的奠基人，提出图灵机模型，为现代计算机的发展奠定基础。</a:t>
            </a:r>
          </a:p>
        </p:txBody>
      </p:sp>
      <p:sp>
        <p:nvSpPr>
          <p:cNvPr name="AutoShape 20" id="20"/>
          <p:cNvSpPr/>
          <p:nvPr/>
        </p:nvSpPr>
        <p:spPr>
          <a:xfrm rot="2700000">
            <a:off x="8510482" y="3875423"/>
            <a:ext cx="790918" cy="790918"/>
          </a:xfrm>
          <a:prstGeom prst="roundRect">
            <a:avLst>
              <a:gd fmla="val 16667" name="adj"/>
            </a:avLst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Freeform 21" id="21"/>
          <p:cNvSpPr/>
          <p:nvPr/>
        </p:nvSpPr>
        <p:spPr>
          <a:xfrm rot="0">
            <a:off x="8672065" y="1195698"/>
            <a:ext cx="492903" cy="492903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64633" y="75590"/>
                </a:moveTo>
                <a:cubicBezTo>
                  <a:pt x="273768" y="97622"/>
                  <a:pt x="269415" y="123920"/>
                  <a:pt x="251498" y="141837"/>
                </a:cubicBezTo>
                <a:cubicBezTo>
                  <a:pt x="231772" y="161563"/>
                  <a:pt x="201959" y="164649"/>
                  <a:pt x="178784" y="151571"/>
                </a:cubicBezTo>
                <a:lnTo>
                  <a:pt x="162030" y="169869"/>
                </a:lnTo>
                <a:lnTo>
                  <a:pt x="173984" y="181870"/>
                </a:lnTo>
                <a:lnTo>
                  <a:pt x="181127" y="174727"/>
                </a:lnTo>
                <a:cubicBezTo>
                  <a:pt x="184775" y="171069"/>
                  <a:pt x="190700" y="171069"/>
                  <a:pt x="194348" y="174727"/>
                </a:cubicBezTo>
                <a:lnTo>
                  <a:pt x="252279" y="233248"/>
                </a:lnTo>
                <a:cubicBezTo>
                  <a:pt x="255937" y="236896"/>
                  <a:pt x="255937" y="242821"/>
                  <a:pt x="252279" y="246469"/>
                </a:cubicBezTo>
                <a:lnTo>
                  <a:pt x="225838" y="272910"/>
                </a:lnTo>
                <a:cubicBezTo>
                  <a:pt x="222190" y="276568"/>
                  <a:pt x="216265" y="276568"/>
                  <a:pt x="212617" y="272910"/>
                </a:cubicBezTo>
                <a:lnTo>
                  <a:pt x="154686" y="214389"/>
                </a:lnTo>
                <a:cubicBezTo>
                  <a:pt x="151028" y="210741"/>
                  <a:pt x="151028" y="204816"/>
                  <a:pt x="154686" y="201168"/>
                </a:cubicBezTo>
                <a:lnTo>
                  <a:pt x="161211" y="194643"/>
                </a:lnTo>
                <a:lnTo>
                  <a:pt x="149819" y="183223"/>
                </a:lnTo>
                <a:lnTo>
                  <a:pt x="69704" y="270748"/>
                </a:lnTo>
                <a:cubicBezTo>
                  <a:pt x="62398" y="278054"/>
                  <a:pt x="50559" y="278054"/>
                  <a:pt x="43263" y="270748"/>
                </a:cubicBezTo>
                <a:lnTo>
                  <a:pt x="36652" y="264138"/>
                </a:lnTo>
                <a:cubicBezTo>
                  <a:pt x="29347" y="256832"/>
                  <a:pt x="29347" y="244993"/>
                  <a:pt x="36652" y="237696"/>
                </a:cubicBezTo>
                <a:lnTo>
                  <a:pt x="127921" y="161258"/>
                </a:lnTo>
                <a:lnTo>
                  <a:pt x="67304" y="100479"/>
                </a:lnTo>
                <a:lnTo>
                  <a:pt x="48158" y="100470"/>
                </a:lnTo>
                <a:lnTo>
                  <a:pt x="26003" y="64846"/>
                </a:lnTo>
                <a:lnTo>
                  <a:pt x="43834" y="46987"/>
                </a:lnTo>
                <a:lnTo>
                  <a:pt x="80267" y="69285"/>
                </a:lnTo>
                <a:lnTo>
                  <a:pt x="80505" y="88030"/>
                </a:lnTo>
                <a:lnTo>
                  <a:pt x="141827" y="149590"/>
                </a:lnTo>
                <a:lnTo>
                  <a:pt x="159668" y="134655"/>
                </a:lnTo>
                <a:cubicBezTo>
                  <a:pt x="142227" y="110881"/>
                  <a:pt x="144047" y="77391"/>
                  <a:pt x="165535" y="55902"/>
                </a:cubicBezTo>
                <a:cubicBezTo>
                  <a:pt x="183366" y="38071"/>
                  <a:pt x="209521" y="33642"/>
                  <a:pt x="231496" y="42605"/>
                </a:cubicBezTo>
                <a:lnTo>
                  <a:pt x="192215" y="81344"/>
                </a:lnTo>
                <a:lnTo>
                  <a:pt x="225276" y="114405"/>
                </a:lnTo>
                <a:lnTo>
                  <a:pt x="264633" y="75590"/>
                </a:lnTo>
                <a:close/>
                <a:moveTo>
                  <a:pt x="58579" y="247021"/>
                </a:moveTo>
                <a:cubicBezTo>
                  <a:pt x="54931" y="243373"/>
                  <a:pt x="49016" y="243373"/>
                  <a:pt x="45358" y="247021"/>
                </a:cubicBezTo>
                <a:cubicBezTo>
                  <a:pt x="41700" y="250679"/>
                  <a:pt x="41700" y="256594"/>
                  <a:pt x="45358" y="260252"/>
                </a:cubicBezTo>
                <a:cubicBezTo>
                  <a:pt x="49016" y="263900"/>
                  <a:pt x="54931" y="263900"/>
                  <a:pt x="58579" y="260252"/>
                </a:cubicBezTo>
                <a:cubicBezTo>
                  <a:pt x="62236" y="256584"/>
                  <a:pt x="62236" y="250669"/>
                  <a:pt x="58579" y="24702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22" id="22"/>
          <p:cNvSpPr/>
          <p:nvPr/>
        </p:nvSpPr>
        <p:spPr>
          <a:xfrm rot="0">
            <a:off x="3297145" y="4016916"/>
            <a:ext cx="476417" cy="476417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13360" y="76200"/>
                </a:moveTo>
                <a:lnTo>
                  <a:pt x="243840" y="76200"/>
                </a:lnTo>
                <a:lnTo>
                  <a:pt x="243840" y="289560"/>
                </a:lnTo>
                <a:lnTo>
                  <a:pt x="60960" y="289560"/>
                </a:lnTo>
                <a:lnTo>
                  <a:pt x="60960" y="76200"/>
                </a:lnTo>
                <a:lnTo>
                  <a:pt x="91440" y="76200"/>
                </a:lnTo>
                <a:lnTo>
                  <a:pt x="91440" y="60960"/>
                </a:lnTo>
                <a:cubicBezTo>
                  <a:pt x="91440" y="44129"/>
                  <a:pt x="105089" y="30480"/>
                  <a:pt x="121920" y="30480"/>
                </a:cubicBezTo>
                <a:lnTo>
                  <a:pt x="121920" y="30480"/>
                </a:lnTo>
                <a:lnTo>
                  <a:pt x="182880" y="30480"/>
                </a:lnTo>
                <a:cubicBezTo>
                  <a:pt x="199711" y="30480"/>
                  <a:pt x="213360" y="44129"/>
                  <a:pt x="213360" y="60960"/>
                </a:cubicBezTo>
                <a:lnTo>
                  <a:pt x="213360" y="60960"/>
                </a:lnTo>
                <a:lnTo>
                  <a:pt x="213360" y="76200"/>
                </a:lnTo>
                <a:close/>
                <a:moveTo>
                  <a:pt x="259080" y="76200"/>
                </a:moveTo>
                <a:lnTo>
                  <a:pt x="274320" y="76200"/>
                </a:lnTo>
                <a:cubicBezTo>
                  <a:pt x="291151" y="76200"/>
                  <a:pt x="304800" y="89849"/>
                  <a:pt x="304800" y="106680"/>
                </a:cubicBezTo>
                <a:lnTo>
                  <a:pt x="304800" y="106680"/>
                </a:lnTo>
                <a:lnTo>
                  <a:pt x="304800" y="259080"/>
                </a:lnTo>
                <a:cubicBezTo>
                  <a:pt x="304800" y="275911"/>
                  <a:pt x="291151" y="289560"/>
                  <a:pt x="274320" y="289560"/>
                </a:cubicBezTo>
                <a:lnTo>
                  <a:pt x="274320" y="289560"/>
                </a:lnTo>
                <a:lnTo>
                  <a:pt x="259080" y="289560"/>
                </a:lnTo>
                <a:lnTo>
                  <a:pt x="259080" y="76200"/>
                </a:lnTo>
                <a:close/>
                <a:moveTo>
                  <a:pt x="45720" y="76200"/>
                </a:moveTo>
                <a:lnTo>
                  <a:pt x="45720" y="289560"/>
                </a:lnTo>
                <a:lnTo>
                  <a:pt x="30480" y="289560"/>
                </a:lnTo>
                <a:cubicBezTo>
                  <a:pt x="13649" y="289560"/>
                  <a:pt x="0" y="275911"/>
                  <a:pt x="0" y="259080"/>
                </a:cubicBezTo>
                <a:lnTo>
                  <a:pt x="0" y="259080"/>
                </a:lnTo>
                <a:lnTo>
                  <a:pt x="0" y="106680"/>
                </a:lnTo>
                <a:cubicBezTo>
                  <a:pt x="0" y="89916"/>
                  <a:pt x="13716" y="76200"/>
                  <a:pt x="30480" y="76200"/>
                </a:cubicBezTo>
                <a:lnTo>
                  <a:pt x="45720" y="76200"/>
                </a:lnTo>
                <a:close/>
                <a:moveTo>
                  <a:pt x="121920" y="60960"/>
                </a:moveTo>
                <a:lnTo>
                  <a:pt x="121920" y="76200"/>
                </a:lnTo>
                <a:lnTo>
                  <a:pt x="182880" y="76200"/>
                </a:lnTo>
                <a:lnTo>
                  <a:pt x="182880" y="60960"/>
                </a:lnTo>
                <a:lnTo>
                  <a:pt x="121920" y="6096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23" id="23"/>
          <p:cNvSpPr/>
          <p:nvPr/>
        </p:nvSpPr>
        <p:spPr>
          <a:xfrm rot="0">
            <a:off x="8651974" y="4016916"/>
            <a:ext cx="507934" cy="507934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61518" y="97841"/>
                </a:moveTo>
                <a:cubicBezTo>
                  <a:pt x="249460" y="74143"/>
                  <a:pt x="230657" y="55340"/>
                  <a:pt x="207655" y="43605"/>
                </a:cubicBezTo>
                <a:lnTo>
                  <a:pt x="206959" y="43282"/>
                </a:lnTo>
                <a:lnTo>
                  <a:pt x="186538" y="84277"/>
                </a:lnTo>
                <a:cubicBezTo>
                  <a:pt x="201292" y="91802"/>
                  <a:pt x="212998" y="103508"/>
                  <a:pt x="220323" y="117834"/>
                </a:cubicBezTo>
                <a:lnTo>
                  <a:pt x="220523" y="118262"/>
                </a:lnTo>
                <a:lnTo>
                  <a:pt x="261518" y="97841"/>
                </a:lnTo>
                <a:close/>
                <a:moveTo>
                  <a:pt x="261518" y="206959"/>
                </a:moveTo>
                <a:lnTo>
                  <a:pt x="220523" y="186538"/>
                </a:lnTo>
                <a:cubicBezTo>
                  <a:pt x="212998" y="201292"/>
                  <a:pt x="201292" y="212998"/>
                  <a:pt x="186966" y="220323"/>
                </a:cubicBezTo>
                <a:lnTo>
                  <a:pt x="186538" y="220523"/>
                </a:lnTo>
                <a:lnTo>
                  <a:pt x="206959" y="261518"/>
                </a:lnTo>
                <a:cubicBezTo>
                  <a:pt x="230657" y="249460"/>
                  <a:pt x="249460" y="230657"/>
                  <a:pt x="261195" y="207655"/>
                </a:cubicBezTo>
                <a:lnTo>
                  <a:pt x="261518" y="206959"/>
                </a:lnTo>
                <a:close/>
                <a:moveTo>
                  <a:pt x="97841" y="43282"/>
                </a:moveTo>
                <a:cubicBezTo>
                  <a:pt x="74143" y="55340"/>
                  <a:pt x="55340" y="74143"/>
                  <a:pt x="43605" y="97145"/>
                </a:cubicBezTo>
                <a:lnTo>
                  <a:pt x="43282" y="97841"/>
                </a:lnTo>
                <a:lnTo>
                  <a:pt x="84277" y="118262"/>
                </a:lnTo>
                <a:cubicBezTo>
                  <a:pt x="91802" y="103508"/>
                  <a:pt x="103508" y="91802"/>
                  <a:pt x="117834" y="84477"/>
                </a:cubicBezTo>
                <a:lnTo>
                  <a:pt x="118262" y="84277"/>
                </a:lnTo>
                <a:lnTo>
                  <a:pt x="97841" y="43282"/>
                </a:lnTo>
                <a:close/>
                <a:moveTo>
                  <a:pt x="43282" y="206959"/>
                </a:moveTo>
                <a:cubicBezTo>
                  <a:pt x="55340" y="230657"/>
                  <a:pt x="74143" y="249460"/>
                  <a:pt x="97145" y="261195"/>
                </a:cubicBezTo>
                <a:lnTo>
                  <a:pt x="97841" y="261518"/>
                </a:lnTo>
                <a:lnTo>
                  <a:pt x="118262" y="220523"/>
                </a:lnTo>
                <a:cubicBezTo>
                  <a:pt x="103508" y="212998"/>
                  <a:pt x="91802" y="201292"/>
                  <a:pt x="84477" y="186966"/>
                </a:cubicBezTo>
                <a:lnTo>
                  <a:pt x="84277" y="186538"/>
                </a:lnTo>
                <a:lnTo>
                  <a:pt x="43282" y="206959"/>
                </a:lnTo>
                <a:close/>
                <a:moveTo>
                  <a:pt x="152400" y="304800"/>
                </a:moveTo>
                <a:cubicBezTo>
                  <a:pt x="68228" y="304800"/>
                  <a:pt x="0" y="236572"/>
                  <a:pt x="0" y="152400"/>
                </a:cubicBezTo>
                <a:cubicBezTo>
                  <a:pt x="0" y="68228"/>
                  <a:pt x="68228" y="0"/>
                  <a:pt x="152400" y="0"/>
                </a:cubicBezTo>
                <a:lnTo>
                  <a:pt x="152400" y="0"/>
                </a:lnTo>
                <a:cubicBezTo>
                  <a:pt x="236572" y="0"/>
                  <a:pt x="304800" y="68228"/>
                  <a:pt x="304800" y="152400"/>
                </a:cubicBezTo>
                <a:cubicBezTo>
                  <a:pt x="304800" y="236572"/>
                  <a:pt x="236572" y="304800"/>
                  <a:pt x="152400" y="304800"/>
                </a:cubicBezTo>
                <a:lnTo>
                  <a:pt x="152400" y="304800"/>
                </a:lnTo>
                <a:close/>
                <a:moveTo>
                  <a:pt x="152400" y="198120"/>
                </a:moveTo>
                <a:cubicBezTo>
                  <a:pt x="177651" y="198120"/>
                  <a:pt x="198120" y="177651"/>
                  <a:pt x="198120" y="152400"/>
                </a:cubicBezTo>
                <a:cubicBezTo>
                  <a:pt x="198120" y="127149"/>
                  <a:pt x="177651" y="106680"/>
                  <a:pt x="152400" y="106680"/>
                </a:cubicBezTo>
                <a:lnTo>
                  <a:pt x="152400" y="106680"/>
                </a:lnTo>
                <a:cubicBezTo>
                  <a:pt x="127149" y="106680"/>
                  <a:pt x="106680" y="127149"/>
                  <a:pt x="106680" y="152400"/>
                </a:cubicBezTo>
                <a:cubicBezTo>
                  <a:pt x="106680" y="177651"/>
                  <a:pt x="127149" y="198120"/>
                  <a:pt x="152400" y="198120"/>
                </a:cubicBezTo>
                <a:lnTo>
                  <a:pt x="152400" y="1981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grpSp>
        <p:nvGrpSpPr>
          <p:cNvPr name="Group 24" id="2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5" id="25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7" id="37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8" id="38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9" id="39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0" id="40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1" id="41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2" id="42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3" id="43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44" id="44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45" id="45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现代科学家及其贡献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64019" y="2833673"/>
            <a:ext cx="1616136" cy="16161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3" id="3"/>
          <p:cNvSpPr/>
          <p:nvPr/>
        </p:nvSpPr>
        <p:spPr>
          <a:xfrm rot="0">
            <a:off x="4633268" y="2833673"/>
            <a:ext cx="1616136" cy="1616136"/>
          </a:xfrm>
          <a:prstGeom prst="ellipse">
            <a:avLst/>
          </a:prstGeom>
          <a:solidFill>
            <a:schemeClr val="accent3">
              <a:alpha val="100000"/>
            </a:schemeClr>
          </a:solidFill>
        </p:spPr>
        <p:style>
          <a:lnRef idx="0">
            <a:schemeClr val="accent3"/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name="AutoShape 4" id="4"/>
          <p:cNvSpPr/>
          <p:nvPr/>
        </p:nvSpPr>
        <p:spPr>
          <a:xfrm rot="0">
            <a:off x="6102515" y="2833673"/>
            <a:ext cx="1616136" cy="16161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5" id="5"/>
          <p:cNvSpPr/>
          <p:nvPr/>
        </p:nvSpPr>
        <p:spPr>
          <a:xfrm rot="0">
            <a:off x="7571764" y="2833673"/>
            <a:ext cx="1616136" cy="1616136"/>
          </a:xfrm>
          <a:prstGeom prst="ellipse">
            <a:avLst/>
          </a:prstGeom>
          <a:solidFill>
            <a:schemeClr val="accent3">
              <a:alpha val="100000"/>
            </a:schemeClr>
          </a:solidFill>
        </p:spPr>
        <p:style>
          <a:lnRef idx="0">
            <a:schemeClr val="accent3"/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sp>
        <p:nvSpPr>
          <p:cNvPr name="AutoShape 6" id="6"/>
          <p:cNvSpPr/>
          <p:nvPr/>
        </p:nvSpPr>
        <p:spPr>
          <a:xfrm rot="0">
            <a:off x="3487002" y="3175240"/>
            <a:ext cx="970170" cy="940579"/>
          </a:xfrm>
          <a:prstGeom prst="rect">
            <a:avLst/>
          </a:prstGeom>
        </p:spPr>
        <p:txBody>
          <a:bodyPr anchor="t" rtlCol="false" tIns="45720" lIns="91440" bIns="45720" rIns="91440" anchorCtr="false" vert="horz" wrap="square">
            <a:spAutoFit/>
          </a:bodyPr>
          <a:lstStyle/>
          <a:p>
            <a:pPr algn="ctr">
              <a:defRPr/>
            </a:pPr>
            <a:r>
              <a:rPr lang="en-US" b="true" sz="551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A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>
            <a:off x="4956251" y="3175240"/>
            <a:ext cx="970170" cy="940579"/>
          </a:xfrm>
          <a:prstGeom prst="rect">
            <a:avLst/>
          </a:prstGeom>
        </p:spPr>
        <p:txBody>
          <a:bodyPr anchor="t" rtlCol="false" tIns="45720" lIns="91440" bIns="45720" rIns="91440" anchorCtr="false" vert="horz" wrap="square">
            <a:spAutoFit/>
          </a:bodyPr>
          <a:lstStyle/>
          <a:p>
            <a:pPr algn="ctr">
              <a:defRPr/>
            </a:pPr>
            <a:r>
              <a:rPr lang="en-US" b="true" sz="551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B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>
            <a:off x="6425498" y="3175240"/>
            <a:ext cx="970170" cy="940579"/>
          </a:xfrm>
          <a:prstGeom prst="rect">
            <a:avLst/>
          </a:prstGeom>
        </p:spPr>
        <p:txBody>
          <a:bodyPr anchor="t" rtlCol="false" tIns="45720" lIns="91440" bIns="45720" rIns="91440" anchorCtr="false" vert="horz" wrap="square">
            <a:spAutoFit/>
          </a:bodyPr>
          <a:lstStyle/>
          <a:p>
            <a:pPr algn="ctr">
              <a:defRPr/>
            </a:pPr>
            <a:r>
              <a:rPr lang="en-US" b="true" sz="551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>
            <a:off x="7894747" y="3175240"/>
            <a:ext cx="970170" cy="940579"/>
          </a:xfrm>
          <a:prstGeom prst="rect">
            <a:avLst/>
          </a:prstGeom>
        </p:spPr>
        <p:txBody>
          <a:bodyPr anchor="t" rtlCol="false" tIns="45720" lIns="91440" bIns="45720" rIns="91440" anchorCtr="false" vert="horz" wrap="square">
            <a:spAutoFit/>
          </a:bodyPr>
          <a:lstStyle/>
          <a:p>
            <a:pPr algn="ctr">
              <a:defRPr/>
            </a:pPr>
            <a:r>
              <a:rPr lang="en-US" b="true" sz="551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D</a:t>
            </a:r>
            <a:endParaRPr lang="en-US" sz="1100"/>
          </a:p>
        </p:txBody>
      </p:sp>
      <p:grpSp>
        <p:nvGrpSpPr>
          <p:cNvPr name="Group 10" id="10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1" id="11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2" id="12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3" id="13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4" id="14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5" id="15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6" id="16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1" id="31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现代科学对社会的影响与意义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>
            <a:off x="768919" y="1491953"/>
            <a:ext cx="4011236" cy="490334"/>
            <a:chOff x="768919" y="1491953"/>
            <a:chExt cx="4011236" cy="49033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768919" y="1491953"/>
              <a:ext cx="4011236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true" sz="20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推动经济发展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>
            <a:off x="644725" y="1982286"/>
            <a:ext cx="4133850" cy="851387"/>
            <a:chOff x="644725" y="1982286"/>
            <a:chExt cx="4133850" cy="85138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644725" y="1982286"/>
              <a:ext cx="4133850" cy="851387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科学技术的发展带动了经济增长，创造了大量就业机会。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>
            <a:off x="6102515" y="1491953"/>
            <a:ext cx="4010978" cy="490334"/>
            <a:chOff x="6102515" y="1491953"/>
            <a:chExt cx="4010978" cy="490334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6102515" y="1491953"/>
              <a:ext cx="4010978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b="true" sz="20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改变社会结构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>
            <a:off x="6102515" y="1982286"/>
            <a:ext cx="4133850" cy="851387"/>
            <a:chOff x="6102515" y="1982286"/>
            <a:chExt cx="4133850" cy="851387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6102515" y="1982286"/>
              <a:ext cx="4133850" cy="851387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信息技术的普及改变了人们的生活方式与工作方式，推动了社会的数字化转型。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>
            <a:off x="2297292" y="4606720"/>
            <a:ext cx="4011236" cy="490334"/>
            <a:chOff x="2297292" y="4606720"/>
            <a:chExt cx="4011236" cy="49033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2297292" y="4606720"/>
              <a:ext cx="4011236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b="true" sz="20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提高生活质量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>
            <a:off x="2173097" y="5097054"/>
            <a:ext cx="4133850" cy="851387"/>
            <a:chOff x="2173097" y="5097054"/>
            <a:chExt cx="4133850" cy="851387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2173097" y="5097054"/>
              <a:ext cx="4133850" cy="851387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医疗技术的进步提高了疾病治愈率，改善了人们的生活质量。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>
            <a:off x="7630887" y="4606720"/>
            <a:ext cx="4010978" cy="490334"/>
            <a:chOff x="7630887" y="4606720"/>
            <a:chExt cx="4010978" cy="49033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7630887" y="4606720"/>
              <a:ext cx="4010978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b="true" sz="2025">
                  <a:solidFill>
                    <a:schemeClr val="accent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促进国际合作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>
            <a:off x="7630887" y="5097054"/>
            <a:ext cx="4133850" cy="851387"/>
            <a:chOff x="7630887" y="5097054"/>
            <a:chExt cx="4133850" cy="851387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7630887" y="5097054"/>
              <a:ext cx="4133850" cy="851387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chemeClr val="dk1">
                      <a:alpha val="100000"/>
                    </a:schemeClr>
                  </a:solidFill>
                  <a:latin typeface="Microsoft Yahei"/>
                  <a:ea typeface="Microsoft Yahei"/>
                  <a:cs typeface="Microsoft Yahei"/>
                </a:rPr>
                <a:t>全球性问题如气候变化、病毒传播等需要国际合作来解决，科学成为国际合作的重要领域。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9802" y="1775460"/>
            <a:ext cx="6082597" cy="16535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9600">
                <a:solidFill>
                  <a:srgbClr val="C76900"/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30410" y="3838261"/>
            <a:ext cx="1718786" cy="3390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157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感谢您的观看。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80022" y="1465063"/>
            <a:ext cx="4116705" cy="234315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908996" y="2708076"/>
            <a:ext cx="1424940" cy="2472026"/>
          </a:xfrm>
          <a:prstGeom prst="rect">
            <a:avLst/>
          </a:prstGeom>
        </p:spPr>
        <p:txBody>
          <a:bodyPr anchor="t" rtlCol="false" lIns="91440" rIns="91440" tIns="45720" bIns="45720" anchorCtr="false" vert="eaVert" wrap="square">
            <a:spAutoFit/>
          </a:bodyPr>
          <a:lstStyle/>
          <a:p>
            <a:pPr>
              <a:lnSpc>
                <a:spcPct val="140000"/>
              </a:lnSpc>
              <a:spcBef>
                <a:spcPts val="1875"/>
              </a:spcBef>
            </a:pPr>
            <a:r>
              <a:rPr lang="en-US" b="true" sz="49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3412" y="2708076"/>
            <a:ext cx="678180" cy="1586865"/>
          </a:xfrm>
          <a:prstGeom prst="rect">
            <a:avLst/>
          </a:prstGeom>
        </p:spPr>
        <p:txBody>
          <a:bodyPr anchor="t" rtlCol="false" lIns="91440" rIns="91440" tIns="45720" bIns="45720" anchorCtr="false" vert="eaVert" wrap="square">
            <a:spAutoFit/>
          </a:bodyPr>
          <a:lstStyle/>
          <a:p>
            <a:pPr algn="ctr">
              <a:lnSpc>
                <a:spcPct val="140000"/>
              </a:lnSpc>
              <a:spcBef>
                <a:spcPts val="375"/>
              </a:spcBef>
            </a:pPr>
            <a:r>
              <a:rPr lang="en-US" sz="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37946" y="930592"/>
            <a:ext cx="4507230" cy="4996815"/>
          </a:xfrm>
          <a:prstGeom prst="rect">
            <a:avLst/>
          </a:prstGeom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lvl="0" indent="-203200" marL="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3">
                    <a:lumMod val="50000"/>
                  </a:schemeClr>
                </a:solidFill>
                <a:latin typeface="Microsoft Yahei"/>
                <a:ea typeface="Microsoft Yahei"/>
                <a:cs typeface="Microsoft Yahei"/>
              </a:rPr>
              <a:t>公元前3000年左右至1200年：火的发现与使用</a:t>
            </a:r>
          </a:p>
          <a:p>
            <a:pPr lvl="0" indent="-203200" marL="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3">
                    <a:lumMod val="50000"/>
                  </a:schemeClr>
                </a:solidFill>
                <a:latin typeface="Microsoft Yahei"/>
                <a:ea typeface="Microsoft Yahei"/>
                <a:cs typeface="Microsoft Yahei"/>
              </a:rPr>
              <a:t>1200年-1700年：文艺复兴与科学革命</a:t>
            </a:r>
          </a:p>
          <a:p>
            <a:pPr lvl="0" indent="-203200" marL="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3">
                    <a:lumMod val="50000"/>
                  </a:schemeClr>
                </a:solidFill>
                <a:latin typeface="Microsoft Yahei"/>
                <a:ea typeface="Microsoft Yahei"/>
                <a:cs typeface="Microsoft Yahei"/>
              </a:rPr>
              <a:t>1700年-1900年：工业革命与科学的飞速发展</a:t>
            </a:r>
          </a:p>
          <a:p>
            <a:pPr lvl="0" indent="-203200" marL="203200">
              <a:lnSpc>
                <a:spcPct val="15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3">
                    <a:lumMod val="50000"/>
                  </a:schemeClr>
                </a:solidFill>
                <a:latin typeface="Microsoft Yahei"/>
                <a:ea typeface="Microsoft Yahei"/>
                <a:cs typeface="Microsoft Yahei"/>
              </a:rPr>
              <a:t>1900年-21世纪：现代科学的崛起与进步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0116" y="1920284"/>
            <a:ext cx="5716905" cy="31775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9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68994" y="4026144"/>
            <a:ext cx="3735705" cy="5867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40000"/>
              </a:lnSpc>
              <a:spcBef>
                <a:spcPts val="375"/>
              </a:spcBef>
            </a:pPr>
            <a:r>
              <a:rPr lang="en-US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6960" y="2046014"/>
            <a:ext cx="6831330" cy="19773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49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公元前3000年左右至1200年：火的发现与使用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31323" r="31323"/>
          <a:stretch>
            <a:fillRect/>
          </a:stretch>
        </p:blipFill>
        <p:spPr>
          <a:xfrm rot="0">
            <a:off x="875314" y="1869245"/>
            <a:ext cx="2050689" cy="39164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9163" r="29163" t="0"/>
          <a:stretch>
            <a:fillRect/>
          </a:stretch>
        </p:blipFill>
        <p:spPr>
          <a:xfrm rot="0">
            <a:off x="5906740" y="1869245"/>
            <a:ext cx="2050689" cy="39164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32551" r="32551" t="0"/>
          <a:stretch>
            <a:fillRect/>
          </a:stretch>
        </p:blipFill>
        <p:spPr>
          <a:xfrm rot="0">
            <a:off x="3391027" y="1869245"/>
            <a:ext cx="2050689" cy="391643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rot="0">
            <a:off x="8503615" y="1869245"/>
            <a:ext cx="300899" cy="495300"/>
          </a:xfrm>
          <a:custGeom>
            <a:avLst/>
            <a:gdLst/>
            <a:ahLst/>
            <a:cxnLst/>
            <a:rect r="r" b="b" t="t" l="l"/>
            <a:pathLst>
              <a:path h="607851" w="369275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Freeform 6" id="6"/>
          <p:cNvSpPr/>
          <p:nvPr/>
        </p:nvSpPr>
        <p:spPr>
          <a:xfrm rot="0">
            <a:off x="8503615" y="4081478"/>
            <a:ext cx="334477" cy="307945"/>
          </a:xfrm>
          <a:custGeom>
            <a:avLst/>
            <a:gdLst/>
            <a:ahLst/>
            <a:cxnLst/>
            <a:rect r="r" b="b" t="t" l="l"/>
            <a:pathLst>
              <a:path h="535" w="580">
                <a:moveTo>
                  <a:pt x="164" y="525"/>
                </a:moveTo>
                <a:cubicBezTo>
                  <a:pt x="172" y="534"/>
                  <a:pt x="186" y="535"/>
                  <a:pt x="196" y="526"/>
                </a:cubicBezTo>
                <a:lnTo>
                  <a:pt x="570" y="187"/>
                </a:lnTo>
                <a:cubicBezTo>
                  <a:pt x="579" y="179"/>
                  <a:pt x="580" y="165"/>
                  <a:pt x="572" y="155"/>
                </a:cubicBezTo>
                <a:lnTo>
                  <a:pt x="475" y="49"/>
                </a:lnTo>
                <a:cubicBezTo>
                  <a:pt x="466" y="39"/>
                  <a:pt x="452" y="39"/>
                  <a:pt x="443" y="47"/>
                </a:cubicBezTo>
                <a:lnTo>
                  <a:pt x="124" y="335"/>
                </a:lnTo>
                <a:cubicBezTo>
                  <a:pt x="115" y="344"/>
                  <a:pt x="114" y="358"/>
                  <a:pt x="123" y="367"/>
                </a:cubicBezTo>
                <a:lnTo>
                  <a:pt x="175" y="425"/>
                </a:lnTo>
                <a:cubicBezTo>
                  <a:pt x="183" y="434"/>
                  <a:pt x="198" y="435"/>
                  <a:pt x="207" y="426"/>
                </a:cubicBezTo>
                <a:lnTo>
                  <a:pt x="341" y="305"/>
                </a:lnTo>
                <a:cubicBezTo>
                  <a:pt x="350" y="297"/>
                  <a:pt x="351" y="282"/>
                  <a:pt x="343" y="273"/>
                </a:cubicBezTo>
                <a:lnTo>
                  <a:pt x="327" y="256"/>
                </a:lnTo>
                <a:lnTo>
                  <a:pt x="193" y="378"/>
                </a:lnTo>
                <a:lnTo>
                  <a:pt x="172" y="354"/>
                </a:lnTo>
                <a:lnTo>
                  <a:pt x="457" y="96"/>
                </a:lnTo>
                <a:lnTo>
                  <a:pt x="523" y="169"/>
                </a:lnTo>
                <a:lnTo>
                  <a:pt x="182" y="478"/>
                </a:lnTo>
                <a:lnTo>
                  <a:pt x="58" y="340"/>
                </a:lnTo>
                <a:lnTo>
                  <a:pt x="404" y="26"/>
                </a:lnTo>
                <a:lnTo>
                  <a:pt x="389" y="10"/>
                </a:lnTo>
                <a:cubicBezTo>
                  <a:pt x="380" y="0"/>
                  <a:pt x="366" y="0"/>
                  <a:pt x="357" y="8"/>
                </a:cubicBezTo>
                <a:lnTo>
                  <a:pt x="10" y="322"/>
                </a:lnTo>
                <a:cubicBezTo>
                  <a:pt x="1" y="330"/>
                  <a:pt x="0" y="344"/>
                  <a:pt x="9" y="354"/>
                </a:cubicBezTo>
                <a:lnTo>
                  <a:pt x="164" y="525"/>
                </a:lnTo>
                <a:close/>
              </a:path>
            </a:pathLst>
          </a:custGeom>
          <a:solidFill>
            <a:schemeClr val="accent1">
              <a:lumMod val="75000"/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7" id="7"/>
          <p:cNvSpPr/>
          <p:nvPr/>
        </p:nvSpPr>
        <p:spPr>
          <a:xfrm rot="0">
            <a:off x="8406414" y="2422663"/>
            <a:ext cx="2708275" cy="1383030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据历史记载，火的发现可以追溯到公元前3000年左右。当时，人们通过摩擦木材或石头，偶然发现了火。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>
            <a:off x="8901714" y="1901965"/>
            <a:ext cx="2084387" cy="460375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火的发现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>
            <a:off x="8406414" y="4525963"/>
            <a:ext cx="2708275" cy="1383030"/>
          </a:xfrm>
          <a:prstGeom prst="rect">
            <a:avLst/>
          </a:prstGeom>
        </p:spPr>
        <p:txBody>
          <a:bodyPr anchor="t" rtlCol="false" tIns="45720" lIns="91440" bIns="45720" rIns="91440" anchorCtr="false" wrap="square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一旦发现火，人们开始学会使用火来取暖、烹饪食物、驱赶野兽等。火的发现和使用对人类的生活方式产生了深远的影响。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>
            <a:off x="8901714" y="4005263"/>
            <a:ext cx="2084387" cy="460375"/>
          </a:xfrm>
          <a:prstGeom prst="rect">
            <a:avLst/>
          </a:prstGeom>
        </p:spPr>
        <p:txBody>
          <a:bodyPr anchor="ctr" rtlCol="false" tIns="45720" lIns="91440" bIns="45720" rIns="91440" anchorCtr="false" wrap="square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true" sz="1575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火的使用</a:t>
            </a:r>
            <a:endParaRPr lang="en-US" sz="1100"/>
          </a:p>
        </p:txBody>
      </p:sp>
      <p:grpSp>
        <p:nvGrpSpPr>
          <p:cNvPr name="Group 11" id="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火的发现与使用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607497" y="2686653"/>
            <a:ext cx="2748437" cy="2355803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>
              <a:lumMod val="75000"/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3" id="3"/>
          <p:cNvSpPr/>
          <p:nvPr/>
        </p:nvSpPr>
        <p:spPr>
          <a:xfrm rot="0">
            <a:off x="7014310" y="1448346"/>
            <a:ext cx="3186374" cy="4832416"/>
          </a:xfrm>
          <a:prstGeom prst="homePlate">
            <a:avLst>
              <a:gd fmla="val 50000" name="adj"/>
            </a:avLst>
          </a:prstGeom>
          <a:solidFill>
            <a:schemeClr val="accent1">
              <a:lumMod val="75000"/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4" id="4"/>
          <p:cNvSpPr/>
          <p:nvPr/>
        </p:nvSpPr>
        <p:spPr>
          <a:xfrm rot="0">
            <a:off x="6085580" y="1448346"/>
            <a:ext cx="1857460" cy="2431309"/>
          </a:xfrm>
          <a:prstGeom prst="diamond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5" id="5"/>
          <p:cNvSpPr/>
          <p:nvPr/>
        </p:nvSpPr>
        <p:spPr>
          <a:xfrm rot="0">
            <a:off x="6085580" y="3849453"/>
            <a:ext cx="1857460" cy="2431309"/>
          </a:xfrm>
          <a:prstGeom prst="diamond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6" id="6"/>
          <p:cNvSpPr/>
          <p:nvPr/>
        </p:nvSpPr>
        <p:spPr>
          <a:xfrm rot="0">
            <a:off x="8537025" y="2686653"/>
            <a:ext cx="1797055" cy="2355803"/>
          </a:xfrm>
          <a:prstGeom prst="diamond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Freeform 7" id="7"/>
          <p:cNvSpPr/>
          <p:nvPr/>
        </p:nvSpPr>
        <p:spPr>
          <a:xfrm rot="0">
            <a:off x="6727185" y="2291057"/>
            <a:ext cx="574252" cy="574252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8" id="8"/>
          <p:cNvSpPr/>
          <p:nvPr/>
        </p:nvSpPr>
        <p:spPr>
          <a:xfrm rot="0">
            <a:off x="6682521" y="4710666"/>
            <a:ext cx="663580" cy="66358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74320" y="243840"/>
                </a:moveTo>
                <a:lnTo>
                  <a:pt x="304800" y="243840"/>
                </a:lnTo>
                <a:lnTo>
                  <a:pt x="304800" y="259080"/>
                </a:lnTo>
                <a:cubicBezTo>
                  <a:pt x="304800" y="267500"/>
                  <a:pt x="297980" y="274320"/>
                  <a:pt x="289560" y="274320"/>
                </a:cubicBezTo>
                <a:lnTo>
                  <a:pt x="289560" y="274320"/>
                </a:lnTo>
                <a:lnTo>
                  <a:pt x="15240" y="274320"/>
                </a:lnTo>
                <a:cubicBezTo>
                  <a:pt x="6820" y="274320"/>
                  <a:pt x="0" y="267500"/>
                  <a:pt x="0" y="259080"/>
                </a:cubicBezTo>
                <a:lnTo>
                  <a:pt x="0" y="259080"/>
                </a:lnTo>
                <a:lnTo>
                  <a:pt x="0" y="243840"/>
                </a:lnTo>
                <a:lnTo>
                  <a:pt x="30480" y="243840"/>
                </a:lnTo>
                <a:lnTo>
                  <a:pt x="30480" y="60960"/>
                </a:lnTo>
                <a:cubicBezTo>
                  <a:pt x="30480" y="44196"/>
                  <a:pt x="44196" y="30480"/>
                  <a:pt x="60960" y="30480"/>
                </a:cubicBezTo>
                <a:lnTo>
                  <a:pt x="243840" y="30480"/>
                </a:lnTo>
                <a:cubicBezTo>
                  <a:pt x="260671" y="30480"/>
                  <a:pt x="274320" y="44129"/>
                  <a:pt x="274320" y="60960"/>
                </a:cubicBezTo>
                <a:lnTo>
                  <a:pt x="274320" y="60960"/>
                </a:lnTo>
                <a:lnTo>
                  <a:pt x="274320" y="243840"/>
                </a:lnTo>
                <a:close/>
                <a:moveTo>
                  <a:pt x="60960" y="60960"/>
                </a:moveTo>
                <a:lnTo>
                  <a:pt x="60960" y="198120"/>
                </a:lnTo>
                <a:lnTo>
                  <a:pt x="243840" y="198120"/>
                </a:lnTo>
                <a:lnTo>
                  <a:pt x="243840" y="60960"/>
                </a:lnTo>
                <a:lnTo>
                  <a:pt x="60960" y="60960"/>
                </a:lnTo>
                <a:close/>
                <a:moveTo>
                  <a:pt x="121920" y="228600"/>
                </a:moveTo>
                <a:lnTo>
                  <a:pt x="121920" y="243840"/>
                </a:lnTo>
                <a:lnTo>
                  <a:pt x="182880" y="243840"/>
                </a:lnTo>
                <a:lnTo>
                  <a:pt x="182880" y="228600"/>
                </a:lnTo>
                <a:lnTo>
                  <a:pt x="121920" y="2286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9" id="9"/>
          <p:cNvSpPr/>
          <p:nvPr/>
        </p:nvSpPr>
        <p:spPr>
          <a:xfrm rot="0">
            <a:off x="9135666" y="3564667"/>
            <a:ext cx="599774" cy="599774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121920" y="28651"/>
                </a:moveTo>
                <a:lnTo>
                  <a:pt x="121920" y="0"/>
                </a:lnTo>
                <a:lnTo>
                  <a:pt x="152400" y="0"/>
                </a:lnTo>
                <a:lnTo>
                  <a:pt x="152400" y="243840"/>
                </a:lnTo>
                <a:lnTo>
                  <a:pt x="304800" y="243840"/>
                </a:lnTo>
                <a:lnTo>
                  <a:pt x="243840" y="304800"/>
                </a:lnTo>
                <a:lnTo>
                  <a:pt x="30480" y="304800"/>
                </a:lnTo>
                <a:lnTo>
                  <a:pt x="0" y="243840"/>
                </a:lnTo>
                <a:lnTo>
                  <a:pt x="121920" y="243840"/>
                </a:lnTo>
                <a:lnTo>
                  <a:pt x="121920" y="213360"/>
                </a:lnTo>
                <a:lnTo>
                  <a:pt x="0" y="213360"/>
                </a:lnTo>
                <a:lnTo>
                  <a:pt x="0" y="209398"/>
                </a:lnTo>
                <a:cubicBezTo>
                  <a:pt x="56940" y="163544"/>
                  <a:pt x="99498" y="101956"/>
                  <a:pt x="121234" y="31242"/>
                </a:cubicBezTo>
                <a:lnTo>
                  <a:pt x="121920" y="28651"/>
                </a:lnTo>
                <a:close/>
                <a:moveTo>
                  <a:pt x="304343" y="213360"/>
                </a:moveTo>
                <a:lnTo>
                  <a:pt x="152400" y="213360"/>
                </a:lnTo>
                <a:lnTo>
                  <a:pt x="152400" y="207874"/>
                </a:lnTo>
                <a:cubicBezTo>
                  <a:pt x="171650" y="179451"/>
                  <a:pt x="183137" y="144409"/>
                  <a:pt x="183137" y="106680"/>
                </a:cubicBezTo>
                <a:cubicBezTo>
                  <a:pt x="183137" y="68951"/>
                  <a:pt x="171660" y="33909"/>
                  <a:pt x="151990" y="4848"/>
                </a:cubicBezTo>
                <a:lnTo>
                  <a:pt x="152400" y="5486"/>
                </a:lnTo>
                <a:lnTo>
                  <a:pt x="152400" y="2438"/>
                </a:lnTo>
                <a:cubicBezTo>
                  <a:pt x="237877" y="37719"/>
                  <a:pt x="298180" y="117796"/>
                  <a:pt x="304305" y="212646"/>
                </a:cubicBezTo>
                <a:lnTo>
                  <a:pt x="304343" y="21336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904945" y="1702239"/>
            <a:ext cx="166570" cy="16657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TextBox 11" id="11"/>
          <p:cNvSpPr txBox="true"/>
          <p:nvPr/>
        </p:nvSpPr>
        <p:spPr>
          <a:xfrm rot="0">
            <a:off x="1071515" y="1541685"/>
            <a:ext cx="2477594" cy="46443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1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热能的利用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515" y="2035834"/>
            <a:ext cx="4665544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火的使用使人们开始利用热能，这是科学史上最早的能源利用。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515" y="3085355"/>
            <a:ext cx="2477594" cy="46443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1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烹饪技术的发展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515" y="3579505"/>
            <a:ext cx="4665544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火的发现和使用推动了烹饪技术的发展，使人们能够更好地保存和加工食物。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515" y="4649506"/>
            <a:ext cx="2477594" cy="464439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true" sz="1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</a:rPr>
              <a:t>工具的改进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515" y="5143655"/>
            <a:ext cx="4665544" cy="702183"/>
          </a:xfrm>
          <a:prstGeom prst="rect">
            <a:avLst/>
          </a:prstGeom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/>
                </a:solidFill>
                <a:latin typeface="Microsoft Yahei"/>
                <a:ea typeface="Microsoft Yahei"/>
                <a:cs typeface="Microsoft Yahei"/>
              </a:rPr>
              <a:t>火的使用还促进了工具的改进，如冶炼技术的发展，使人们能够制造出更加先进的工具和武器。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904945" y="3245910"/>
            <a:ext cx="166570" cy="16657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18" id="18"/>
          <p:cNvSpPr/>
          <p:nvPr/>
        </p:nvSpPr>
        <p:spPr>
          <a:xfrm rot="0">
            <a:off x="904945" y="4808202"/>
            <a:ext cx="166570" cy="16657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name="Group 19" id="19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0" id="20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7" id="37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8" id="38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9" id="39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40" id="40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火在科学史上的意义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6033" y="1751287"/>
            <a:ext cx="3519940" cy="4234459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cxnSp>
        <p:nvCxnSpPr>
          <p:cNvPr name="Connector 3" id="3"/>
          <p:cNvCxnSpPr/>
          <p:nvPr/>
        </p:nvCxnSpPr>
        <p:spPr>
          <a:xfrm>
            <a:off x="1068653" y="2719942"/>
            <a:ext cx="2654699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</a:ln>
        </p:spPr>
      </p:cxnSp>
      <p:sp>
        <p:nvSpPr>
          <p:cNvPr name="TextBox 4" id="4"/>
          <p:cNvSpPr txBox="true"/>
          <p:nvPr/>
        </p:nvSpPr>
        <p:spPr>
          <a:xfrm rot="0">
            <a:off x="1084612" y="1775671"/>
            <a:ext cx="2619375" cy="9334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86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文明进步的推动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460" y="2924197"/>
            <a:ext cx="3000375" cy="2752725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火的发现和使用推动了人类文明的进步，使人们的生活方式发生了根本性的改变。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4403619" y="1751287"/>
            <a:ext cx="3519940" cy="4234459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cxnSp>
        <p:nvCxnSpPr>
          <p:cNvPr name="Connector 7" id="7"/>
          <p:cNvCxnSpPr/>
          <p:nvPr/>
        </p:nvCxnSpPr>
        <p:spPr>
          <a:xfrm>
            <a:off x="4836240" y="2719942"/>
            <a:ext cx="2654699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</a:ln>
        </p:spPr>
      </p:cxnSp>
      <p:sp>
        <p:nvSpPr>
          <p:cNvPr name="TextBox 8" id="8"/>
          <p:cNvSpPr txBox="true"/>
          <p:nvPr/>
        </p:nvSpPr>
        <p:spPr>
          <a:xfrm rot="0">
            <a:off x="4852198" y="1775671"/>
            <a:ext cx="2619375" cy="9334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86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社会组织的形成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2047" y="2924197"/>
            <a:ext cx="3000375" cy="2752725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火的使用促进了社会组织的形成，人们开始聚集在一起生活，共同分享火的使用权和烹饪技术。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8171205" y="1751287"/>
            <a:ext cx="3519940" cy="4234459"/>
          </a:xfrm>
          <a:prstGeom prst="roundRect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cxnSp>
        <p:nvCxnSpPr>
          <p:cNvPr name="Connector 11" id="11"/>
          <p:cNvCxnSpPr/>
          <p:nvPr/>
        </p:nvCxnSpPr>
        <p:spPr>
          <a:xfrm>
            <a:off x="8603826" y="2719942"/>
            <a:ext cx="2654699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</a:ln>
        </p:spPr>
      </p:cxnSp>
      <p:sp>
        <p:nvSpPr>
          <p:cNvPr name="TextBox 12" id="12"/>
          <p:cNvSpPr txBox="true"/>
          <p:nvPr/>
        </p:nvSpPr>
        <p:spPr>
          <a:xfrm rot="0">
            <a:off x="8619785" y="1775671"/>
            <a:ext cx="2619375" cy="933450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ctr">
              <a:lnSpc>
                <a:spcPct val="186000"/>
              </a:lnSpc>
            </a:pPr>
            <a:r>
              <a:rPr lang="en-US" b="true" sz="23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宗教与信仰的形成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9633" y="2924197"/>
            <a:ext cx="3000375" cy="2752725"/>
          </a:xfrm>
          <a:prstGeom prst="rect">
            <a:avLst/>
          </a:prstGeom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火的发现和使用还对宗教和信仰的形成产生了影响，许多宗教都将火视为神圣的存在。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5" id="15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6" id="16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5" id="35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火的发现与使用对人类文明的影响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0116" y="1920284"/>
            <a:ext cx="5716905" cy="31775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9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68994" y="4026144"/>
            <a:ext cx="3735705" cy="58674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40000"/>
              </a:lnSpc>
              <a:spcBef>
                <a:spcPts val="375"/>
              </a:spcBef>
            </a:pPr>
            <a:r>
              <a:rPr lang="en-US" sz="2025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CHAPTER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86960" y="2046014"/>
            <a:ext cx="6831330" cy="1977390"/>
          </a:xfrm>
          <a:prstGeom prst="rect">
            <a:avLst/>
          </a:prstGeom>
        </p:spPr>
        <p:txBody>
          <a:bodyPr anchor="t" rtlCol="false" lIns="91440" rIns="91440" tIns="45720" bIns="4572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b="true" sz="495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</a:rPr>
              <a:t>1200年-1700年：文艺复兴与科学革命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981837" y="1604867"/>
            <a:ext cx="3394996" cy="2116741"/>
            <a:chOff x="981837" y="1604867"/>
            <a:chExt cx="3394996" cy="2116741"/>
          </a:xfrm>
        </p:grpSpPr>
        <p:sp>
          <p:nvSpPr>
            <p:cNvPr name="AutoShape 3" id="3"/>
            <p:cNvSpPr/>
            <p:nvPr/>
          </p:nvSpPr>
          <p:spPr>
            <a:xfrm rot="0">
              <a:off x="981837" y="1604867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false" tIns="45720" lIns="91440" bIns="45720" rIns="91440" anchorCtr="false" vert="horz" wrap="square">
              <a:noAutofit/>
            </a:bodyPr>
            <a:lstStyle/>
            <a:p>
              <a:pPr algn="ctr">
                <a:defRPr/>
              </a:pPr>
              <a:r>
                <a:rPr lang="en-US" sz="294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    </a:t>
              </a:r>
              <a:endParaRPr lang="en-US" sz="1100"/>
            </a:p>
          </p:txBody>
        </p:sp>
      </p:grpSp>
      <p:grpSp>
        <p:nvGrpSpPr>
          <p:cNvPr name="Group 4" id="4"/>
          <p:cNvGrpSpPr/>
          <p:nvPr/>
        </p:nvGrpSpPr>
        <p:grpSpPr>
          <a:xfrm>
            <a:off x="4376738" y="3721608"/>
            <a:ext cx="3394996" cy="2116741"/>
            <a:chOff x="4376738" y="3721608"/>
            <a:chExt cx="3394996" cy="2116741"/>
          </a:xfrm>
        </p:grpSpPr>
        <p:sp>
          <p:nvSpPr>
            <p:cNvPr name="AutoShape 5" id="5"/>
            <p:cNvSpPr/>
            <p:nvPr/>
          </p:nvSpPr>
          <p:spPr>
            <a:xfrm rot="0">
              <a:off x="4376738" y="3721608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name="Group 6" id="6"/>
          <p:cNvGrpSpPr/>
          <p:nvPr/>
        </p:nvGrpSpPr>
        <p:grpSpPr>
          <a:xfrm>
            <a:off x="7771733" y="1604867"/>
            <a:ext cx="3394996" cy="2116741"/>
            <a:chOff x="7771733" y="1604867"/>
            <a:chExt cx="3394996" cy="2116741"/>
          </a:xfrm>
        </p:grpSpPr>
        <p:sp>
          <p:nvSpPr>
            <p:cNvPr name="AutoShape 7" id="7"/>
            <p:cNvSpPr/>
            <p:nvPr/>
          </p:nvSpPr>
          <p:spPr>
            <a:xfrm rot="0">
              <a:off x="7771733" y="1604867"/>
              <a:ext cx="3394996" cy="2116741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r="0" t="8041" b="8041"/>
          <a:stretch>
            <a:fillRect/>
          </a:stretch>
        </p:blipFill>
        <p:spPr>
          <a:xfrm rot="0">
            <a:off x="981837" y="3694465"/>
            <a:ext cx="3394942" cy="21438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t="26424" b="26424"/>
          <a:stretch>
            <a:fillRect/>
          </a:stretch>
        </p:blipFill>
        <p:spPr>
          <a:xfrm rot="0">
            <a:off x="4376812" y="1577730"/>
            <a:ext cx="3394942" cy="214386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t="29003" b="29003"/>
          <a:stretch>
            <a:fillRect/>
          </a:stretch>
        </p:blipFill>
        <p:spPr>
          <a:xfrm rot="0">
            <a:off x="7771733" y="3721608"/>
            <a:ext cx="3394942" cy="2143864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12" id="12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3" id="13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4" id="14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5" id="15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6" id="16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7" id="17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8" id="18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19" id="19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0" id="20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32" id="32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文艺复兴时期的科学成就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>
            <a:off x="981837" y="1604867"/>
            <a:ext cx="3394996" cy="490334"/>
            <a:chOff x="981837" y="1604867"/>
            <a:chExt cx="3394996" cy="49033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981837" y="1604867"/>
              <a:ext cx="3394996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b="true" sz="2025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重新发现古希腊科学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>
            <a:off x="1090562" y="2039620"/>
            <a:ext cx="3286271" cy="1654845"/>
            <a:chOff x="1090562" y="2039620"/>
            <a:chExt cx="3286271" cy="1654845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090562" y="2039620"/>
              <a:ext cx="3286271" cy="1654845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文艺复兴时期，学者们重新发现了古希腊的科学著作，为现代科学的发展奠定了基础。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>
            <a:off x="4376833" y="3748751"/>
            <a:ext cx="3394996" cy="490334"/>
            <a:chOff x="4376833" y="3748751"/>
            <a:chExt cx="3394996" cy="49033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4376833" y="3748751"/>
              <a:ext cx="3394996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b="true" sz="2025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实验方法的兴起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>
            <a:off x="4485558" y="4183504"/>
            <a:ext cx="3286271" cy="1654845"/>
            <a:chOff x="4485558" y="4183504"/>
            <a:chExt cx="3286271" cy="1654845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4485558" y="4183504"/>
              <a:ext cx="3286271" cy="1654845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文艺复兴时期，实验方法逐渐被引入科学研究，成为探索自然现象的重要手段。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>
            <a:off x="7771733" y="1604867"/>
            <a:ext cx="3394996" cy="490334"/>
            <a:chOff x="7771733" y="1604867"/>
            <a:chExt cx="3394996" cy="490334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7771733" y="1604867"/>
              <a:ext cx="3394996" cy="490334"/>
            </a:xfrm>
            <a:prstGeom prst="rect">
              <a:avLst/>
            </a:prstGeom>
          </p:spPr>
          <p:txBody>
            <a:bodyPr anchor="t" rtlCol="false" lIns="66008" rIns="66008" tIns="33052" bIns="33052" anchorCtr="false"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b="true" sz="2025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医学和解剖学的发展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>
            <a:off x="7880459" y="2039620"/>
            <a:ext cx="3286271" cy="1654845"/>
            <a:chOff x="7880459" y="2039620"/>
            <a:chExt cx="3286271" cy="1654845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7880459" y="2039620"/>
              <a:ext cx="3286271" cy="1654845"/>
            </a:xfrm>
            <a:prstGeom prst="rect">
              <a:avLst/>
            </a:prstGeom>
          </p:spPr>
          <p:txBody>
            <a:bodyPr anchor="ctr" rtlCol="false" lIns="66008" rIns="66008" tIns="33052" bIns="33052" anchorCtr="true" wrap="square">
              <a:norm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1500">
                  <a:solidFill>
                    <a:srgbClr val="FFFDFD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文艺复兴时期的医学和解剖学研究取得了重要进展，为现代医学奠定了基础。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659243" y="3119345"/>
            <a:ext cx="5783287" cy="1160526"/>
            <a:chOff x="5659243" y="3119345"/>
            <a:chExt cx="5783287" cy="11605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659243" y="3119345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伽利略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5659243" y="3577688"/>
              <a:ext cx="5783287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伽利略是文艺复兴时期著名的物理学家和天文学家，他提出了自由落体定律和惯性原理，为现代物理学的发展奠定了基础。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>
            <a:off x="5659243" y="4772000"/>
            <a:ext cx="5783287" cy="1160526"/>
            <a:chOff x="5659243" y="4772000"/>
            <a:chExt cx="5783287" cy="11605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659243" y="4772000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哥白尼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659243" y="5230343"/>
              <a:ext cx="5783287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哥白尼提出了日心说，挑战了传统的地心说观念，为现代天文学的发展奠定了基础。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4482093" y="4861535"/>
            <a:ext cx="810236" cy="810236"/>
          </a:xfrm>
          <a:prstGeom prst="ellipse">
            <a:avLst/>
          </a:prstGeom>
          <a:solidFill>
            <a:schemeClr val="accent3">
              <a:lumMod val="60000"/>
              <a:lumOff val="40000"/>
              <a:alpha val="100000"/>
            </a:schemeClr>
          </a:solidFill>
        </p:spPr>
        <p:style>
          <a:lnRef idx="0">
            <a:schemeClr val="accent3"/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sp>
      <p:grpSp>
        <p:nvGrpSpPr>
          <p:cNvPr name="Group 9" id="9"/>
          <p:cNvGrpSpPr/>
          <p:nvPr/>
        </p:nvGrpSpPr>
        <p:grpSpPr>
          <a:xfrm>
            <a:off x="5659243" y="1470704"/>
            <a:ext cx="5783287" cy="1160526"/>
            <a:chOff x="5659243" y="1470704"/>
            <a:chExt cx="5783287" cy="11605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59243" y="1470704"/>
              <a:ext cx="4521094" cy="398526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77000"/>
                </a:lnSpc>
              </a:pPr>
              <a:r>
                <a:rPr lang="en-US" b="true" sz="2325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达·芬奇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659243" y="1929047"/>
              <a:ext cx="5783287" cy="702183"/>
            </a:xfrm>
            <a:prstGeom prst="rect">
              <a:avLst/>
            </a:prstGeom>
          </p:spPr>
          <p:txBody>
            <a:bodyPr anchor="t" rtlCol="false" lIns="114300" rIns="114300" tIns="57150" bIns="57150" anchorCtr="false" vert="horz"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</a:rPr>
                <a:t>达·芬奇是文艺复兴时期最杰出的科学家之一，他在绘画、解剖学、飞行器设计等方面都有重要贡献。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rot="0">
            <a:off x="4610240" y="4989683"/>
            <a:ext cx="553940" cy="55394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190033" y="152400"/>
                </a:moveTo>
                <a:cubicBezTo>
                  <a:pt x="190033" y="90992"/>
                  <a:pt x="221771" y="56493"/>
                  <a:pt x="221771" y="56493"/>
                </a:cubicBezTo>
                <a:cubicBezTo>
                  <a:pt x="221771" y="56493"/>
                  <a:pt x="193758" y="33766"/>
                  <a:pt x="151924" y="33766"/>
                </a:cubicBezTo>
                <a:cubicBezTo>
                  <a:pt x="110090" y="33766"/>
                  <a:pt x="82067" y="56512"/>
                  <a:pt x="82067" y="56512"/>
                </a:cubicBezTo>
                <a:cubicBezTo>
                  <a:pt x="82067" y="56512"/>
                  <a:pt x="114376" y="82753"/>
                  <a:pt x="114376" y="152400"/>
                </a:cubicBezTo>
                <a:cubicBezTo>
                  <a:pt x="114376" y="219608"/>
                  <a:pt x="81858" y="248145"/>
                  <a:pt x="81858" y="248145"/>
                </a:cubicBezTo>
                <a:cubicBezTo>
                  <a:pt x="81858" y="248145"/>
                  <a:pt x="115662" y="271034"/>
                  <a:pt x="151924" y="271034"/>
                </a:cubicBezTo>
                <a:cubicBezTo>
                  <a:pt x="189043" y="271034"/>
                  <a:pt x="221799" y="248269"/>
                  <a:pt x="221799" y="248269"/>
                </a:cubicBezTo>
                <a:cubicBezTo>
                  <a:pt x="221799" y="248269"/>
                  <a:pt x="190033" y="218503"/>
                  <a:pt x="190033" y="152400"/>
                </a:cubicBezTo>
                <a:close/>
                <a:moveTo>
                  <a:pt x="74095" y="62789"/>
                </a:moveTo>
                <a:cubicBezTo>
                  <a:pt x="74095" y="62789"/>
                  <a:pt x="34633" y="86839"/>
                  <a:pt x="34633" y="152800"/>
                </a:cubicBezTo>
                <a:cubicBezTo>
                  <a:pt x="34633" y="218751"/>
                  <a:pt x="74533" y="240335"/>
                  <a:pt x="74533" y="240335"/>
                </a:cubicBezTo>
                <a:cubicBezTo>
                  <a:pt x="74533" y="240335"/>
                  <a:pt x="103613" y="218742"/>
                  <a:pt x="103613" y="152800"/>
                </a:cubicBezTo>
                <a:cubicBezTo>
                  <a:pt x="103613" y="86839"/>
                  <a:pt x="74095" y="62789"/>
                  <a:pt x="74095" y="62789"/>
                </a:cubicBezTo>
                <a:close/>
                <a:moveTo>
                  <a:pt x="229753" y="64570"/>
                </a:moveTo>
                <a:cubicBezTo>
                  <a:pt x="229753" y="64570"/>
                  <a:pt x="200244" y="86839"/>
                  <a:pt x="200244" y="152800"/>
                </a:cubicBezTo>
                <a:cubicBezTo>
                  <a:pt x="200244" y="218751"/>
                  <a:pt x="229305" y="240335"/>
                  <a:pt x="229305" y="240335"/>
                </a:cubicBezTo>
                <a:cubicBezTo>
                  <a:pt x="229305" y="240335"/>
                  <a:pt x="270158" y="218742"/>
                  <a:pt x="270158" y="152800"/>
                </a:cubicBezTo>
                <a:cubicBezTo>
                  <a:pt x="270158" y="86839"/>
                  <a:pt x="229753" y="64570"/>
                  <a:pt x="229753" y="6457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AutoShape 13" id="13"/>
          <p:cNvSpPr/>
          <p:nvPr/>
        </p:nvSpPr>
        <p:spPr>
          <a:xfrm rot="0">
            <a:off x="4482093" y="3221072"/>
            <a:ext cx="810236" cy="81023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name="AutoShape 14" id="14"/>
          <p:cNvSpPr/>
          <p:nvPr/>
        </p:nvSpPr>
        <p:spPr>
          <a:xfrm rot="0">
            <a:off x="4482093" y="1560135"/>
            <a:ext cx="810236" cy="810236"/>
          </a:xfrm>
          <a:prstGeom prst="ellipse">
            <a:avLst/>
          </a:prstGeom>
          <a:solidFill>
            <a:schemeClr val="accent2">
              <a:alpha val="100000"/>
            </a:schemeClr>
          </a:solidFill>
        </p:spPr>
        <p:style>
          <a:lnRef idx="0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name="Freeform 15" id="15"/>
          <p:cNvSpPr/>
          <p:nvPr/>
        </p:nvSpPr>
        <p:spPr>
          <a:xfrm rot="0">
            <a:off x="4666510" y="1762961"/>
            <a:ext cx="405314" cy="405314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173841" y="122930"/>
                </a:moveTo>
                <a:cubicBezTo>
                  <a:pt x="179718" y="102937"/>
                  <a:pt x="177232" y="81020"/>
                  <a:pt x="166392" y="62665"/>
                </a:cubicBezTo>
                <a:cubicBezTo>
                  <a:pt x="166630" y="62998"/>
                  <a:pt x="62770" y="167697"/>
                  <a:pt x="62027" y="167040"/>
                </a:cubicBezTo>
                <a:cubicBezTo>
                  <a:pt x="80077" y="177698"/>
                  <a:pt x="101994" y="180699"/>
                  <a:pt x="121720" y="175193"/>
                </a:cubicBezTo>
                <a:cubicBezTo>
                  <a:pt x="121577" y="174689"/>
                  <a:pt x="173422" y="122853"/>
                  <a:pt x="173841" y="122930"/>
                </a:cubicBezTo>
                <a:close/>
                <a:moveTo>
                  <a:pt x="155315" y="45968"/>
                </a:moveTo>
                <a:cubicBezTo>
                  <a:pt x="141322" y="32175"/>
                  <a:pt x="121301" y="22822"/>
                  <a:pt x="100127" y="22822"/>
                </a:cubicBezTo>
                <a:cubicBezTo>
                  <a:pt x="57331" y="22822"/>
                  <a:pt x="22631" y="57607"/>
                  <a:pt x="22631" y="100508"/>
                </a:cubicBezTo>
                <a:cubicBezTo>
                  <a:pt x="22631" y="121444"/>
                  <a:pt x="32156" y="141713"/>
                  <a:pt x="45587" y="155686"/>
                </a:cubicBezTo>
                <a:cubicBezTo>
                  <a:pt x="45615" y="155686"/>
                  <a:pt x="154657" y="46863"/>
                  <a:pt x="155315" y="45968"/>
                </a:cubicBezTo>
                <a:close/>
                <a:moveTo>
                  <a:pt x="264909" y="252089"/>
                </a:moveTo>
                <a:cubicBezTo>
                  <a:pt x="264909" y="252089"/>
                  <a:pt x="267443" y="230200"/>
                  <a:pt x="261128" y="223885"/>
                </a:cubicBezTo>
                <a:cubicBezTo>
                  <a:pt x="260709" y="223466"/>
                  <a:pt x="188300" y="135065"/>
                  <a:pt x="188300" y="135065"/>
                </a:cubicBezTo>
                <a:lnTo>
                  <a:pt x="134417" y="188947"/>
                </a:lnTo>
                <a:lnTo>
                  <a:pt x="222818" y="262185"/>
                </a:lnTo>
                <a:cubicBezTo>
                  <a:pt x="228714" y="268919"/>
                  <a:pt x="251441" y="265557"/>
                  <a:pt x="251441" y="265557"/>
                </a:cubicBezTo>
                <a:lnTo>
                  <a:pt x="269538" y="281978"/>
                </a:lnTo>
                <a:lnTo>
                  <a:pt x="282169" y="269348"/>
                </a:lnTo>
                <a:lnTo>
                  <a:pt x="264909" y="25208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16" id="16"/>
          <p:cNvSpPr/>
          <p:nvPr/>
        </p:nvSpPr>
        <p:spPr>
          <a:xfrm rot="0">
            <a:off x="4678702" y="3406734"/>
            <a:ext cx="424244" cy="424244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167640" y="106680"/>
                </a:moveTo>
                <a:lnTo>
                  <a:pt x="189586" y="139598"/>
                </a:lnTo>
                <a:cubicBezTo>
                  <a:pt x="194310" y="146761"/>
                  <a:pt x="204978" y="152400"/>
                  <a:pt x="213512" y="152400"/>
                </a:cubicBezTo>
                <a:lnTo>
                  <a:pt x="259080" y="152400"/>
                </a:lnTo>
                <a:lnTo>
                  <a:pt x="259080" y="121920"/>
                </a:lnTo>
                <a:lnTo>
                  <a:pt x="213360" y="121920"/>
                </a:lnTo>
                <a:lnTo>
                  <a:pt x="191414" y="89002"/>
                </a:lnTo>
                <a:cubicBezTo>
                  <a:pt x="185452" y="80686"/>
                  <a:pt x="178394" y="73628"/>
                  <a:pt x="170345" y="67847"/>
                </a:cubicBezTo>
                <a:lnTo>
                  <a:pt x="170069" y="67666"/>
                </a:lnTo>
                <a:lnTo>
                  <a:pt x="149952" y="54254"/>
                </a:lnTo>
                <a:cubicBezTo>
                  <a:pt x="146104" y="51911"/>
                  <a:pt x="141446" y="50521"/>
                  <a:pt x="136465" y="50521"/>
                </a:cubicBezTo>
                <a:cubicBezTo>
                  <a:pt x="131912" y="50521"/>
                  <a:pt x="127635" y="51683"/>
                  <a:pt x="123911" y="53721"/>
                </a:cubicBezTo>
                <a:lnTo>
                  <a:pt x="124044" y="53654"/>
                </a:lnTo>
                <a:lnTo>
                  <a:pt x="60950" y="91450"/>
                </a:lnTo>
                <a:lnTo>
                  <a:pt x="60950" y="167650"/>
                </a:lnTo>
                <a:lnTo>
                  <a:pt x="91430" y="167650"/>
                </a:lnTo>
                <a:lnTo>
                  <a:pt x="91430" y="106690"/>
                </a:lnTo>
                <a:lnTo>
                  <a:pt x="121910" y="91450"/>
                </a:lnTo>
                <a:lnTo>
                  <a:pt x="76190" y="304810"/>
                </a:lnTo>
                <a:lnTo>
                  <a:pt x="106670" y="304810"/>
                </a:lnTo>
                <a:lnTo>
                  <a:pt x="142484" y="188224"/>
                </a:lnTo>
                <a:lnTo>
                  <a:pt x="167630" y="213370"/>
                </a:lnTo>
                <a:lnTo>
                  <a:pt x="167630" y="304810"/>
                </a:lnTo>
                <a:lnTo>
                  <a:pt x="198110" y="304810"/>
                </a:lnTo>
                <a:lnTo>
                  <a:pt x="198110" y="182890"/>
                </a:lnTo>
                <a:lnTo>
                  <a:pt x="156962" y="141742"/>
                </a:lnTo>
                <a:lnTo>
                  <a:pt x="167630" y="106690"/>
                </a:lnTo>
                <a:close/>
                <a:moveTo>
                  <a:pt x="182880" y="60960"/>
                </a:moveTo>
                <a:cubicBezTo>
                  <a:pt x="199711" y="60960"/>
                  <a:pt x="213360" y="47311"/>
                  <a:pt x="213360" y="30480"/>
                </a:cubicBezTo>
                <a:cubicBezTo>
                  <a:pt x="213360" y="13649"/>
                  <a:pt x="199711" y="0"/>
                  <a:pt x="182880" y="0"/>
                </a:cubicBezTo>
                <a:lnTo>
                  <a:pt x="182880" y="0"/>
                </a:lnTo>
                <a:cubicBezTo>
                  <a:pt x="166049" y="0"/>
                  <a:pt x="152400" y="13649"/>
                  <a:pt x="152400" y="30480"/>
                </a:cubicBezTo>
                <a:cubicBezTo>
                  <a:pt x="152400" y="47311"/>
                  <a:pt x="166049" y="60960"/>
                  <a:pt x="182880" y="60960"/>
                </a:cubicBezTo>
                <a:lnTo>
                  <a:pt x="182880" y="6096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</p:spPr>
      </p:sp>
      <p:sp>
        <p:nvSpPr>
          <p:cNvPr name="Freeform 17" id="17"/>
          <p:cNvSpPr/>
          <p:nvPr/>
        </p:nvSpPr>
        <p:spPr>
          <a:xfrm rot="0">
            <a:off x="970539" y="2236546"/>
            <a:ext cx="2648574" cy="2933980"/>
          </a:xfrm>
          <a:custGeom>
            <a:avLst/>
            <a:gdLst/>
            <a:ahLst/>
            <a:cxnLst/>
            <a:rect r="r" b="b" t="t" l="l"/>
            <a:pathLst>
              <a:path h="1905000" w="1905000">
                <a:moveTo>
                  <a:pt x="0" y="952500"/>
                </a:moveTo>
                <a:lnTo>
                  <a:pt x="476250" y="190500"/>
                </a:lnTo>
                <a:lnTo>
                  <a:pt x="1428750" y="190500"/>
                </a:lnTo>
                <a:lnTo>
                  <a:pt x="1905000" y="952500"/>
                </a:lnTo>
                <a:lnTo>
                  <a:pt x="1428750" y="1714500"/>
                </a:lnTo>
                <a:lnTo>
                  <a:pt x="476250" y="171450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 w="76200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chemeClr val="lt1"/>
          </a:lnRef>
          <a:fillRef idx="1">
            <a:schemeClr val="lt1"/>
          </a:fillRef>
          <a:effectRef idx="0">
            <a:schemeClr val="lt1"/>
          </a:effectRef>
          <a:fontRef idx="minor">
            <a:schemeClr val="lt1"/>
          </a:fontRef>
        </p:style>
      </p:sp>
      <p:sp>
        <p:nvSpPr>
          <p:cNvPr name="Freeform 18" id="18"/>
          <p:cNvSpPr/>
          <p:nvPr/>
        </p:nvSpPr>
        <p:spPr>
          <a:xfrm rot="0">
            <a:off x="1655515" y="3001353"/>
            <a:ext cx="1278622" cy="119519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0" y="91440"/>
                </a:moveTo>
                <a:lnTo>
                  <a:pt x="152400" y="0"/>
                </a:lnTo>
                <a:lnTo>
                  <a:pt x="304800" y="91440"/>
                </a:lnTo>
                <a:lnTo>
                  <a:pt x="304800" y="121920"/>
                </a:lnTo>
                <a:lnTo>
                  <a:pt x="0" y="121920"/>
                </a:lnTo>
                <a:lnTo>
                  <a:pt x="0" y="91440"/>
                </a:lnTo>
                <a:close/>
                <a:moveTo>
                  <a:pt x="0" y="274320"/>
                </a:moveTo>
                <a:lnTo>
                  <a:pt x="304800" y="27432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274320"/>
                </a:lnTo>
                <a:close/>
                <a:moveTo>
                  <a:pt x="30480" y="243840"/>
                </a:moveTo>
                <a:lnTo>
                  <a:pt x="274320" y="243840"/>
                </a:lnTo>
                <a:lnTo>
                  <a:pt x="274320" y="274320"/>
                </a:lnTo>
                <a:lnTo>
                  <a:pt x="30480" y="274320"/>
                </a:lnTo>
                <a:lnTo>
                  <a:pt x="30480" y="243840"/>
                </a:lnTo>
                <a:close/>
                <a:moveTo>
                  <a:pt x="30480" y="121920"/>
                </a:moveTo>
                <a:lnTo>
                  <a:pt x="91440" y="121920"/>
                </a:lnTo>
                <a:lnTo>
                  <a:pt x="91440" y="243840"/>
                </a:lnTo>
                <a:lnTo>
                  <a:pt x="30480" y="243840"/>
                </a:lnTo>
                <a:lnTo>
                  <a:pt x="30480" y="121920"/>
                </a:lnTo>
                <a:close/>
                <a:moveTo>
                  <a:pt x="121920" y="121920"/>
                </a:moveTo>
                <a:lnTo>
                  <a:pt x="182880" y="121920"/>
                </a:lnTo>
                <a:lnTo>
                  <a:pt x="182880" y="243840"/>
                </a:lnTo>
                <a:lnTo>
                  <a:pt x="121920" y="243840"/>
                </a:lnTo>
                <a:lnTo>
                  <a:pt x="121920" y="121920"/>
                </a:lnTo>
                <a:close/>
                <a:moveTo>
                  <a:pt x="213360" y="121920"/>
                </a:moveTo>
                <a:lnTo>
                  <a:pt x="274320" y="121920"/>
                </a:lnTo>
                <a:lnTo>
                  <a:pt x="274320" y="243840"/>
                </a:lnTo>
                <a:lnTo>
                  <a:pt x="213360" y="243840"/>
                </a:lnTo>
                <a:lnTo>
                  <a:pt x="213360" y="12192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name="Group 19" id="19"/>
          <p:cNvGrpSpPr/>
          <p:nvPr/>
        </p:nvGrpSpPr>
        <p:grpSpPr>
          <a:xfrm>
            <a:off x="454963" y="93878"/>
            <a:ext cx="10641129" cy="914400"/>
            <a:chOff x="454963" y="93878"/>
            <a:chExt cx="10641129" cy="914400"/>
          </a:xfrm>
        </p:grpSpPr>
        <p:sp>
          <p:nvSpPr>
            <p:cNvPr name="AutoShape 20" id="20"/>
            <p:cNvSpPr/>
            <p:nvPr/>
          </p:nvSpPr>
          <p:spPr>
            <a:xfrm rot="0">
              <a:off x="454963" y="331168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1" id="21"/>
            <p:cNvSpPr/>
            <p:nvPr/>
          </p:nvSpPr>
          <p:spPr>
            <a:xfrm rot="0">
              <a:off x="575049" y="337743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2" id="22"/>
            <p:cNvSpPr/>
            <p:nvPr/>
          </p:nvSpPr>
          <p:spPr>
            <a:xfrm rot="0">
              <a:off x="689125" y="339460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3" id="23"/>
            <p:cNvSpPr/>
            <p:nvPr/>
          </p:nvSpPr>
          <p:spPr>
            <a:xfrm rot="0">
              <a:off x="799768" y="348430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4" id="24"/>
            <p:cNvSpPr/>
            <p:nvPr/>
          </p:nvSpPr>
          <p:spPr>
            <a:xfrm rot="0">
              <a:off x="904945" y="344297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5" id="25"/>
            <p:cNvSpPr/>
            <p:nvPr/>
          </p:nvSpPr>
          <p:spPr>
            <a:xfrm rot="0">
              <a:off x="454963" y="448942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6" id="26"/>
            <p:cNvSpPr/>
            <p:nvPr/>
          </p:nvSpPr>
          <p:spPr>
            <a:xfrm rot="0">
              <a:off x="575049" y="455517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7" id="27"/>
            <p:cNvSpPr/>
            <p:nvPr/>
          </p:nvSpPr>
          <p:spPr>
            <a:xfrm rot="0">
              <a:off x="689125" y="457233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8" id="28"/>
            <p:cNvSpPr/>
            <p:nvPr/>
          </p:nvSpPr>
          <p:spPr>
            <a:xfrm rot="0">
              <a:off x="799768" y="466203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29" id="29"/>
            <p:cNvSpPr/>
            <p:nvPr/>
          </p:nvSpPr>
          <p:spPr>
            <a:xfrm rot="0">
              <a:off x="904945" y="462070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0" id="30"/>
            <p:cNvSpPr/>
            <p:nvPr/>
          </p:nvSpPr>
          <p:spPr>
            <a:xfrm rot="0">
              <a:off x="454963" y="566715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1" id="31"/>
            <p:cNvSpPr/>
            <p:nvPr/>
          </p:nvSpPr>
          <p:spPr>
            <a:xfrm rot="0">
              <a:off x="575049" y="573291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2" id="32"/>
            <p:cNvSpPr/>
            <p:nvPr/>
          </p:nvSpPr>
          <p:spPr>
            <a:xfrm rot="0">
              <a:off x="689125" y="575007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3" id="33"/>
            <p:cNvSpPr/>
            <p:nvPr/>
          </p:nvSpPr>
          <p:spPr>
            <a:xfrm rot="0">
              <a:off x="799768" y="583977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4" id="34"/>
            <p:cNvSpPr/>
            <p:nvPr/>
          </p:nvSpPr>
          <p:spPr>
            <a:xfrm rot="0">
              <a:off x="904945" y="579844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5" id="35"/>
            <p:cNvSpPr/>
            <p:nvPr/>
          </p:nvSpPr>
          <p:spPr>
            <a:xfrm rot="0">
              <a:off x="454963" y="684489"/>
              <a:ext cx="84147" cy="8414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6" id="36"/>
            <p:cNvSpPr/>
            <p:nvPr/>
          </p:nvSpPr>
          <p:spPr>
            <a:xfrm rot="0">
              <a:off x="575049" y="691064"/>
              <a:ext cx="78137" cy="7813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7" id="37"/>
            <p:cNvSpPr/>
            <p:nvPr/>
          </p:nvSpPr>
          <p:spPr>
            <a:xfrm rot="0">
              <a:off x="689125" y="692781"/>
              <a:ext cx="74704" cy="7470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8" id="38"/>
            <p:cNvSpPr/>
            <p:nvPr/>
          </p:nvSpPr>
          <p:spPr>
            <a:xfrm rot="0">
              <a:off x="799768" y="701751"/>
              <a:ext cx="69238" cy="6923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AutoShape 39" id="39"/>
            <p:cNvSpPr/>
            <p:nvPr/>
          </p:nvSpPr>
          <p:spPr>
            <a:xfrm rot="0">
              <a:off x="904945" y="697618"/>
              <a:ext cx="65594" cy="6559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name="TextBox 40" id="40"/>
            <p:cNvSpPr txBox="true"/>
            <p:nvPr/>
          </p:nvSpPr>
          <p:spPr>
            <a:xfrm rot="0">
              <a:off x="1094842" y="93878"/>
              <a:ext cx="10001250" cy="914400"/>
            </a:xfrm>
            <a:prstGeom prst="rect">
              <a:avLst/>
            </a:prstGeom>
          </p:spPr>
          <p:txBody>
            <a:bodyPr anchor="t" rtlCol="false" lIns="123825" rIns="57150" tIns="123825" bIns="123825" anchorCtr="false" vert="horz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true" sz="30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</a:rPr>
                <a:t>文艺复兴时期的科学家及其贡献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351E00"/>
      </a:dk1>
      <a:lt1>
        <a:srgbClr val="FFFBEF"/>
      </a:lt1>
      <a:dk2>
        <a:srgbClr val="000000"/>
      </a:dk2>
      <a:lt2>
        <a:srgbClr val="FFFFFF"/>
      </a:lt2>
      <a:accent1>
        <a:srgbClr val="AE681B"/>
      </a:accent1>
      <a:accent2>
        <a:srgbClr val="D99134"/>
      </a:accent2>
      <a:accent3>
        <a:srgbClr val="A34713"/>
      </a:accent3>
      <a:accent4>
        <a:srgbClr val="D67A5C"/>
      </a:accent4>
      <a:accent5>
        <a:srgbClr val="CE7F65"/>
      </a:accent5>
      <a:accent6>
        <a:srgbClr val="DFCE9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